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7" d="100"/>
          <a:sy n="87" d="100"/>
        </p:scale>
        <p:origin x="-12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0F7A8E3-3119-4AD5-9A8C-358D2F51BD28}" type="datetimeFigureOut">
              <a:rPr lang="ru-RU" smtClean="0"/>
              <a:pPr/>
              <a:t>30.03.2014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46602B57-3AE9-4407-9026-11B81956517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Математика</a:t>
            </a:r>
          </a:p>
          <a:p>
            <a:r>
              <a:rPr lang="ru-RU" sz="3200" dirty="0" smtClean="0"/>
              <a:t>5 класс</a:t>
            </a:r>
            <a:endParaRPr lang="ru-RU" sz="32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48478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Доли. </a:t>
            </a:r>
            <a:br>
              <a:rPr lang="ru-RU" dirty="0" smtClean="0"/>
            </a:br>
            <a:r>
              <a:rPr lang="ru-RU" dirty="0" smtClean="0"/>
              <a:t>Обыкновенные дроби (2ур</a:t>
            </a:r>
            <a:r>
              <a:rPr lang="ru-RU" dirty="0" smtClean="0"/>
              <a:t>).</a:t>
            </a:r>
            <a:br>
              <a:rPr lang="ru-RU" dirty="0" smtClean="0"/>
            </a:br>
            <a:r>
              <a:rPr lang="ru-RU" dirty="0" smtClean="0"/>
              <a:t>Решение задач.</a:t>
            </a:r>
            <a:endParaRPr lang="ru-RU" dirty="0"/>
          </a:p>
        </p:txBody>
      </p:sp>
      <p:pic>
        <p:nvPicPr>
          <p:cNvPr id="1026" name="Picture 2" descr="Картинка 7 из 17849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20202">
                  <a:alpha val="86275"/>
                </a:srgbClr>
              </a:clrFrom>
              <a:clrTo>
                <a:srgbClr val="020202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6419" y="714356"/>
            <a:ext cx="2637581" cy="5171728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179512" y="6309320"/>
            <a:ext cx="55446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5">
                    <a:lumMod val="75000"/>
                  </a:schemeClr>
                </a:solidFill>
              </a:rPr>
              <a:t>Доржиева О.Ю., МАОУ СОШ №35  г. Улан-Удэ</a:t>
            </a:r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Прочитайте дроби: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ChangeAspect="1"/>
          </p:cNvGraphicFramePr>
          <p:nvPr>
            <p:ph sz="quarter" idx="1"/>
          </p:nvPr>
        </p:nvGraphicFramePr>
        <p:xfrm>
          <a:off x="395536" y="1412776"/>
          <a:ext cx="7848872" cy="2931063"/>
        </p:xfrm>
        <a:graphic>
          <a:graphicData uri="http://schemas.openxmlformats.org/presentationml/2006/ole">
            <p:oleObj spid="_x0000_s4098" name="Формула" r:id="rId3" imgW="1054080" imgH="393480" progId="Equation.3">
              <p:embed/>
            </p:oleObj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467544" y="4869160"/>
            <a:ext cx="8352928" cy="1143000"/>
          </a:xfrm>
          <a:prstGeom prst="rect">
            <a:avLst/>
          </a:prstGeom>
        </p:spPr>
        <p:txBody>
          <a:bodyPr bIns="91440" anchor="b" anchorCtr="0">
            <a:normAutofit fontScale="925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Что показывает знаменатель</a:t>
            </a:r>
            <a:r>
              <a:rPr kumimoji="0" lang="en-US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r>
              <a:rPr kumimoji="0" lang="ru-RU" sz="4000" b="0" i="0" u="none" strike="noStrike" kern="1200" cap="none" spc="0" normalizeH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и</a:t>
            </a:r>
            <a:r>
              <a:rPr kumimoji="0" lang="ru-RU" sz="4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числитель?</a:t>
            </a:r>
            <a:endParaRPr kumimoji="0" lang="ru-RU" sz="40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Масса пирога 800 г. Какова масса         пирога? Какова масса       пирога?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6394986" y="1340768"/>
          <a:ext cx="381434" cy="792088"/>
        </p:xfrm>
        <a:graphic>
          <a:graphicData uri="http://schemas.openxmlformats.org/presentationml/2006/ole">
            <p:oleObj spid="_x0000_s5122" name="Формула" r:id="rId3" imgW="152280" imgH="393480" progId="Equation.3">
              <p:embed/>
            </p:oleObj>
          </a:graphicData>
        </a:graphic>
      </p:graphicFrame>
      <p:graphicFrame>
        <p:nvGraphicFramePr>
          <p:cNvPr id="5123" name="Object 3"/>
          <p:cNvGraphicFramePr>
            <a:graphicFrameLocks noChangeAspect="1"/>
          </p:cNvGraphicFramePr>
          <p:nvPr/>
        </p:nvGraphicFramePr>
        <p:xfrm>
          <a:off x="3059832" y="1844824"/>
          <a:ext cx="382588" cy="792162"/>
        </p:xfrm>
        <a:graphic>
          <a:graphicData uri="http://schemas.openxmlformats.org/presentationml/2006/ole">
            <p:oleObj spid="_x0000_s5123" name="Формула" r:id="rId4" imgW="152280" imgH="393480" progId="Equation.3">
              <p:embed/>
            </p:oleObj>
          </a:graphicData>
        </a:graphic>
      </p:graphicFrame>
      <p:sp>
        <p:nvSpPr>
          <p:cNvPr id="6" name="Пирог 5"/>
          <p:cNvSpPr/>
          <p:nvPr/>
        </p:nvSpPr>
        <p:spPr>
          <a:xfrm>
            <a:off x="611560" y="2996952"/>
            <a:ext cx="1656184" cy="1584176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7" name="Пирог 6"/>
          <p:cNvSpPr/>
          <p:nvPr/>
        </p:nvSpPr>
        <p:spPr>
          <a:xfrm rot="10800000">
            <a:off x="683568" y="3140968"/>
            <a:ext cx="1656184" cy="1584176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8" name="Пирог 7"/>
          <p:cNvSpPr/>
          <p:nvPr/>
        </p:nvSpPr>
        <p:spPr>
          <a:xfrm rot="16200000">
            <a:off x="575556" y="3104964"/>
            <a:ext cx="1656184" cy="1584176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9" name="Пирог 8"/>
          <p:cNvSpPr/>
          <p:nvPr/>
        </p:nvSpPr>
        <p:spPr>
          <a:xfrm rot="5400000">
            <a:off x="719572" y="3032956"/>
            <a:ext cx="1656184" cy="1584176"/>
          </a:xfrm>
          <a:prstGeom prst="pie">
            <a:avLst>
              <a:gd name="adj1" fmla="val 10800000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347864" y="3861048"/>
            <a:ext cx="1296144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/>
          <p:nvPr/>
        </p:nvCxnSpPr>
        <p:spPr>
          <a:xfrm>
            <a:off x="4644008" y="3861048"/>
            <a:ext cx="1296144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5940152" y="3861048"/>
            <a:ext cx="1296144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единительная линия 13"/>
          <p:cNvCxnSpPr/>
          <p:nvPr/>
        </p:nvCxnSpPr>
        <p:spPr>
          <a:xfrm>
            <a:off x="7236296" y="3861048"/>
            <a:ext cx="1296144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0800000">
            <a:off x="3347864" y="3429000"/>
            <a:ext cx="5184576" cy="936104"/>
          </a:xfrm>
          <a:prstGeom prst="arc">
            <a:avLst>
              <a:gd name="adj1" fmla="val 10749374"/>
              <a:gd name="adj2" fmla="val 0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5508104" y="4437112"/>
            <a:ext cx="1019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prstClr val="black"/>
                </a:solidFill>
              </a:rPr>
              <a:t>800 г</a:t>
            </a:r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>
            <a:off x="3347864" y="3501008"/>
            <a:ext cx="1296144" cy="648072"/>
          </a:xfrm>
          <a:prstGeom prst="arc">
            <a:avLst>
              <a:gd name="adj1" fmla="val 10749374"/>
              <a:gd name="adj2" fmla="val 0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3779912" y="3068960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19" name="Дуга 18"/>
          <p:cNvSpPr/>
          <p:nvPr/>
        </p:nvSpPr>
        <p:spPr>
          <a:xfrm>
            <a:off x="3347864" y="3429000"/>
            <a:ext cx="3888432" cy="648072"/>
          </a:xfrm>
          <a:prstGeom prst="arc">
            <a:avLst>
              <a:gd name="adj1" fmla="val 10749374"/>
              <a:gd name="adj2" fmla="val 0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1" name="Группа 20"/>
          <p:cNvGrpSpPr/>
          <p:nvPr/>
        </p:nvGrpSpPr>
        <p:grpSpPr>
          <a:xfrm>
            <a:off x="619944" y="5214950"/>
            <a:ext cx="8219256" cy="785818"/>
            <a:chOff x="619944" y="5214950"/>
            <a:chExt cx="8219256" cy="957250"/>
          </a:xfrm>
        </p:grpSpPr>
        <p:sp>
          <p:nvSpPr>
            <p:cNvPr id="20" name="Содержимое 2"/>
            <p:cNvSpPr txBox="1">
              <a:spLocks/>
            </p:cNvSpPr>
            <p:nvPr/>
          </p:nvSpPr>
          <p:spPr>
            <a:xfrm>
              <a:off x="619944" y="5214950"/>
              <a:ext cx="8219256" cy="957250"/>
            </a:xfrm>
            <a:prstGeom prst="rect">
              <a:avLst/>
            </a:prstGeom>
          </p:spPr>
          <p:txBody>
            <a:bodyPr vert="horz">
              <a:norm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800:4 = 200(г)- масса     пирога? </a:t>
              </a: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aphicFrame>
          <p:nvGraphicFramePr>
            <p:cNvPr id="5124" name="Object 4"/>
            <p:cNvGraphicFramePr>
              <a:graphicFrameLocks noChangeAspect="1"/>
            </p:cNvGraphicFramePr>
            <p:nvPr/>
          </p:nvGraphicFramePr>
          <p:xfrm>
            <a:off x="4618670" y="5214950"/>
            <a:ext cx="310520" cy="642942"/>
          </p:xfrm>
          <a:graphic>
            <a:graphicData uri="http://schemas.openxmlformats.org/presentationml/2006/ole">
              <p:oleObj spid="_x0000_s5124" name="Формула" r:id="rId5" imgW="152280" imgH="393480" progId="Equation.3">
                <p:embed/>
              </p:oleObj>
            </a:graphicData>
          </a:graphic>
        </p:graphicFrame>
      </p:grpSp>
      <p:grpSp>
        <p:nvGrpSpPr>
          <p:cNvPr id="22" name="Группа 21"/>
          <p:cNvGrpSpPr/>
          <p:nvPr/>
        </p:nvGrpSpPr>
        <p:grpSpPr>
          <a:xfrm>
            <a:off x="642910" y="5286388"/>
            <a:ext cx="8219256" cy="785818"/>
            <a:chOff x="619944" y="5214950"/>
            <a:chExt cx="8219256" cy="957250"/>
          </a:xfrm>
          <a:solidFill>
            <a:schemeClr val="bg1"/>
          </a:solidFill>
        </p:grpSpPr>
        <p:sp>
          <p:nvSpPr>
            <p:cNvPr id="23" name="Содержимое 2"/>
            <p:cNvSpPr txBox="1">
              <a:spLocks/>
            </p:cNvSpPr>
            <p:nvPr/>
          </p:nvSpPr>
          <p:spPr>
            <a:xfrm>
              <a:off x="619944" y="5214950"/>
              <a:ext cx="8219256" cy="957250"/>
            </a:xfrm>
            <a:prstGeom prst="rect">
              <a:avLst/>
            </a:prstGeom>
            <a:grpFill/>
          </p:spPr>
          <p:txBody>
            <a:bodyPr vert="horz">
              <a:normAutofit/>
            </a:bodyPr>
            <a:lstStyle/>
            <a:p>
              <a:pPr marL="274320" marR="0" lvl="0" indent="-274320" algn="l" defTabSz="914400" rtl="0" eaLnBrk="1" fontAlgn="auto" latinLnBrk="0" hangingPunct="1">
                <a:lnSpc>
                  <a:spcPct val="100000"/>
                </a:lnSpc>
                <a:spcBef>
                  <a:spcPts val="580"/>
                </a:spcBef>
                <a:spcAft>
                  <a:spcPts val="0"/>
                </a:spcAft>
                <a:buClr>
                  <a:schemeClr val="accent1"/>
                </a:buClr>
                <a:buSzPct val="85000"/>
                <a:tabLst/>
                <a:defRPr/>
              </a:pPr>
              <a:r>
                <a:rPr kumimoji="0" lang="ru-RU" sz="3200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+mn-lt"/>
                  <a:ea typeface="+mn-ea"/>
                  <a:cs typeface="+mn-cs"/>
                </a:rPr>
                <a:t>800:4∙3 = 600(г)- масса     пирога? </a:t>
              </a:r>
              <a:endParaRPr kumimoji="0" lang="ru-RU" sz="32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endParaRPr>
            </a:p>
          </p:txBody>
        </p:sp>
        <p:graphicFrame>
          <p:nvGraphicFramePr>
            <p:cNvPr id="24" name="Object 4"/>
            <p:cNvGraphicFramePr>
              <a:graphicFrameLocks noChangeAspect="1"/>
            </p:cNvGraphicFramePr>
            <p:nvPr/>
          </p:nvGraphicFramePr>
          <p:xfrm>
            <a:off x="4906224" y="5301973"/>
            <a:ext cx="310520" cy="642942"/>
          </p:xfrm>
          <a:graphic>
            <a:graphicData uri="http://schemas.openxmlformats.org/presentationml/2006/ole">
              <p:oleObj spid="_x0000_s5125" name="Формула" r:id="rId6" imgW="152280" imgH="393480" progId="Equation.3">
                <p:embed/>
              </p:oleObj>
            </a:graphicData>
          </a:graphic>
        </p:graphicFrame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1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66667E-6 1.85185E-6 L 0.14653 -0.01713 " pathEditMode="relative" rAng="0" ptsTypes="AA"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3" y="-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8" grpId="0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Решите задачу: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67544" y="1447800"/>
            <a:ext cx="8219256" cy="4572000"/>
          </a:xfrm>
        </p:spPr>
        <p:txBody>
          <a:bodyPr>
            <a:normAutofit/>
          </a:bodyPr>
          <a:lstStyle/>
          <a:p>
            <a:r>
              <a:rPr lang="ru-RU" sz="2800" dirty="0" smtClean="0"/>
              <a:t>Масса         пирога – 200г? Какова масса целого      пирога?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/>
        </p:nvGraphicFramePr>
        <p:xfrm>
          <a:off x="1995488" y="1268413"/>
          <a:ext cx="349250" cy="792162"/>
        </p:xfrm>
        <a:graphic>
          <a:graphicData uri="http://schemas.openxmlformats.org/presentationml/2006/ole">
            <p:oleObj spid="_x0000_s6146" name="Формула" r:id="rId3" imgW="139680" imgH="393480" progId="Equation.3">
              <p:embed/>
            </p:oleObj>
          </a:graphicData>
        </a:graphic>
      </p:graphicFrame>
      <p:sp>
        <p:nvSpPr>
          <p:cNvPr id="8" name="Пирог 7"/>
          <p:cNvSpPr/>
          <p:nvPr/>
        </p:nvSpPr>
        <p:spPr>
          <a:xfrm rot="16200000">
            <a:off x="575556" y="3104964"/>
            <a:ext cx="1656184" cy="1584176"/>
          </a:xfrm>
          <a:prstGeom prst="pie">
            <a:avLst>
              <a:gd name="adj1" fmla="val 11848322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3635896" y="3861048"/>
            <a:ext cx="1008112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Дуга 14"/>
          <p:cNvSpPr/>
          <p:nvPr/>
        </p:nvSpPr>
        <p:spPr>
          <a:xfrm rot="10800000">
            <a:off x="3635896" y="3429000"/>
            <a:ext cx="5040560" cy="936104"/>
          </a:xfrm>
          <a:prstGeom prst="arc">
            <a:avLst>
              <a:gd name="adj1" fmla="val 10749374"/>
              <a:gd name="adj2" fmla="val 0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Прямоугольник 15"/>
          <p:cNvSpPr/>
          <p:nvPr/>
        </p:nvSpPr>
        <p:spPr>
          <a:xfrm>
            <a:off x="3635896" y="2996952"/>
            <a:ext cx="101983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smtClean="0">
                <a:solidFill>
                  <a:prstClr val="black"/>
                </a:solidFill>
              </a:rPr>
              <a:t>200 </a:t>
            </a:r>
            <a:r>
              <a:rPr lang="ru-RU" sz="2800" dirty="0">
                <a:solidFill>
                  <a:prstClr val="black"/>
                </a:solidFill>
              </a:rPr>
              <a:t>г</a:t>
            </a:r>
            <a:endParaRPr lang="ru-RU" dirty="0"/>
          </a:p>
        </p:txBody>
      </p:sp>
      <p:sp>
        <p:nvSpPr>
          <p:cNvPr id="17" name="Дуга 16"/>
          <p:cNvSpPr/>
          <p:nvPr/>
        </p:nvSpPr>
        <p:spPr>
          <a:xfrm>
            <a:off x="3635896" y="3501008"/>
            <a:ext cx="1008112" cy="648072"/>
          </a:xfrm>
          <a:prstGeom prst="arc">
            <a:avLst>
              <a:gd name="adj1" fmla="val 10749374"/>
              <a:gd name="adj2" fmla="val 0"/>
            </a:avLst>
          </a:prstGeom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ямоугольник 17"/>
          <p:cNvSpPr/>
          <p:nvPr/>
        </p:nvSpPr>
        <p:spPr>
          <a:xfrm>
            <a:off x="5940152" y="4365104"/>
            <a:ext cx="34657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?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0" name="Пирог 19"/>
          <p:cNvSpPr/>
          <p:nvPr/>
        </p:nvSpPr>
        <p:spPr>
          <a:xfrm rot="20584903">
            <a:off x="590199" y="3059637"/>
            <a:ext cx="1656184" cy="1584176"/>
          </a:xfrm>
          <a:prstGeom prst="pie">
            <a:avLst>
              <a:gd name="adj1" fmla="val 11848322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1" name="Пирог 20"/>
          <p:cNvSpPr/>
          <p:nvPr/>
        </p:nvSpPr>
        <p:spPr>
          <a:xfrm rot="3346371">
            <a:off x="659525" y="3023253"/>
            <a:ext cx="1656184" cy="1584176"/>
          </a:xfrm>
          <a:prstGeom prst="pie">
            <a:avLst>
              <a:gd name="adj1" fmla="val 11848322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2" name="Пирог 21"/>
          <p:cNvSpPr/>
          <p:nvPr/>
        </p:nvSpPr>
        <p:spPr>
          <a:xfrm rot="11774547">
            <a:off x="656041" y="3124948"/>
            <a:ext cx="1656184" cy="1584176"/>
          </a:xfrm>
          <a:prstGeom prst="pie">
            <a:avLst>
              <a:gd name="adj1" fmla="val 11848322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3" name="Пирог 22"/>
          <p:cNvSpPr/>
          <p:nvPr/>
        </p:nvSpPr>
        <p:spPr>
          <a:xfrm rot="7497271">
            <a:off x="691081" y="3088570"/>
            <a:ext cx="1656184" cy="1584176"/>
          </a:xfrm>
          <a:prstGeom prst="pie">
            <a:avLst>
              <a:gd name="adj1" fmla="val 12035519"/>
              <a:gd name="adj2" fmla="val 1620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cxnSp>
        <p:nvCxnSpPr>
          <p:cNvPr id="35" name="Прямая соединительная линия 34"/>
          <p:cNvCxnSpPr/>
          <p:nvPr/>
        </p:nvCxnSpPr>
        <p:spPr>
          <a:xfrm>
            <a:off x="4644008" y="3861048"/>
            <a:ext cx="1008112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>
            <a:off x="5652120" y="3861048"/>
            <a:ext cx="1008112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6660232" y="3861048"/>
            <a:ext cx="1008112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Прямая соединительная линия 37"/>
          <p:cNvCxnSpPr/>
          <p:nvPr/>
        </p:nvCxnSpPr>
        <p:spPr>
          <a:xfrm>
            <a:off x="7668344" y="3861048"/>
            <a:ext cx="1008112" cy="0"/>
          </a:xfrm>
          <a:prstGeom prst="line">
            <a:avLst/>
          </a:prstGeom>
          <a:ln w="34925">
            <a:headEnd type="oval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32</TotalTime>
  <Words>75</Words>
  <Application>Microsoft Office PowerPoint</Application>
  <PresentationFormat>Экран (4:3)</PresentationFormat>
  <Paragraphs>16</Paragraphs>
  <Slides>4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4</vt:i4>
      </vt:variant>
    </vt:vector>
  </HeadingPairs>
  <TitlesOfParts>
    <vt:vector size="7" baseType="lpstr">
      <vt:lpstr>Справедливость</vt:lpstr>
      <vt:lpstr>Формула</vt:lpstr>
      <vt:lpstr>Microsoft Equation 3.0</vt:lpstr>
      <vt:lpstr>Доли.  Обыкновенные дроби (2ур). Решение задач.</vt:lpstr>
      <vt:lpstr>Прочитайте дроби:</vt:lpstr>
      <vt:lpstr>Решите задачу:</vt:lpstr>
      <vt:lpstr>Решите задачу: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Доли.  Обыкновенные дроби (2ур)</dc:title>
  <dc:creator>Пользователь</dc:creator>
  <cp:lastModifiedBy>User</cp:lastModifiedBy>
  <cp:revision>6</cp:revision>
  <dcterms:created xsi:type="dcterms:W3CDTF">2011-12-18T12:03:13Z</dcterms:created>
  <dcterms:modified xsi:type="dcterms:W3CDTF">2014-03-30T03:04:12Z</dcterms:modified>
</cp:coreProperties>
</file>