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222" y="-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5A2D9B-506C-4537-8065-422FCBC6DC90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DC753A-2DCE-4E13-9443-6F35BE3618D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3EE212-9593-4A1B-A71D-52C149F13CC8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17850B-BD1B-4A1B-BD8D-646CC4D3F848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C59043-9DC0-4308-9CDB-5ACEF335133C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D125EE-17DB-40D9-979F-E5CDFE81C1B2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5006C1-4A2E-4E00-9BBF-B31CBBEF3CFE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05A659-61D2-4E11-AC99-B0AACA6FD7FC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9933D5-54E8-4432-A7ED-3478A5C5CD6B}" type="slidenum">
              <a:rPr lang="ru-RU" smtClean="0"/>
              <a:pPr/>
              <a:t>7</a:t>
            </a:fld>
            <a:endParaRPr lang="ru-RU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A0C304-8E5B-42A7-9B47-98DB00547BFE}" type="slidenum">
              <a:rPr lang="ru-RU" smtClean="0"/>
              <a:pPr/>
              <a:t>8</a:t>
            </a:fld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B04535-28C8-48A6-9705-24B2D0CFB2E3}" type="slidenum">
              <a:rPr lang="ru-RU" smtClean="0"/>
              <a:pPr/>
              <a:t>9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293EB-C441-42C2-A95A-357E1917D97F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BB3B7-4753-4730-BCB8-B77FC3AB07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293EB-C441-42C2-A95A-357E1917D97F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BB3B7-4753-4730-BCB8-B77FC3AB07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293EB-C441-42C2-A95A-357E1917D97F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BB3B7-4753-4730-BCB8-B77FC3AB07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293EB-C441-42C2-A95A-357E1917D97F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BB3B7-4753-4730-BCB8-B77FC3AB07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293EB-C441-42C2-A95A-357E1917D97F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BB3B7-4753-4730-BCB8-B77FC3AB07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293EB-C441-42C2-A95A-357E1917D97F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BB3B7-4753-4730-BCB8-B77FC3AB07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293EB-C441-42C2-A95A-357E1917D97F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BB3B7-4753-4730-BCB8-B77FC3AB07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293EB-C441-42C2-A95A-357E1917D97F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BB3B7-4753-4730-BCB8-B77FC3AB07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293EB-C441-42C2-A95A-357E1917D97F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BB3B7-4753-4730-BCB8-B77FC3AB07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293EB-C441-42C2-A95A-357E1917D97F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BB3B7-4753-4730-BCB8-B77FC3AB07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293EB-C441-42C2-A95A-357E1917D97F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BB3B7-4753-4730-BCB8-B77FC3AB07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293EB-C441-42C2-A95A-357E1917D97F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BB3B7-4753-4730-BCB8-B77FC3AB070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dic.academic.ru/pictures/ntes/090-2.jpg"/>
          <p:cNvPicPr>
            <a:picLocks noChangeAspect="1" noChangeArrowheads="1"/>
          </p:cNvPicPr>
          <p:nvPr/>
        </p:nvPicPr>
        <p:blipFill>
          <a:blip r:embed="rId3" cstate="print">
            <a:lum bright="20000"/>
          </a:blip>
          <a:srcRect/>
          <a:stretch>
            <a:fillRect/>
          </a:stretch>
        </p:blipFill>
        <p:spPr bwMode="auto">
          <a:xfrm>
            <a:off x="3571868" y="1071546"/>
            <a:ext cx="5223796" cy="5238764"/>
          </a:xfrm>
          <a:prstGeom prst="rect">
            <a:avLst/>
          </a:prstGeom>
          <a:noFill/>
        </p:spPr>
      </p:pic>
      <p:pic>
        <p:nvPicPr>
          <p:cNvPr id="20484" name="Picture 4" descr="http://5klass.net/datas/matematika/Proportsii-zolotogo-sechenija/0029-029-Zolotoe-sechenie-v-zhivopisi.jpg"/>
          <p:cNvPicPr>
            <a:picLocks noChangeAspect="1" noChangeArrowheads="1"/>
          </p:cNvPicPr>
          <p:nvPr/>
        </p:nvPicPr>
        <p:blipFill>
          <a:blip r:embed="rId4" cstate="print">
            <a:lum bright="20000"/>
          </a:blip>
          <a:srcRect l="31111" t="22986" r="30607" b="972"/>
          <a:stretch>
            <a:fillRect/>
          </a:stretch>
        </p:blipFill>
        <p:spPr bwMode="auto">
          <a:xfrm>
            <a:off x="291592" y="1714488"/>
            <a:ext cx="2637334" cy="392909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0" y="1643050"/>
            <a:ext cx="9144000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ПРОПОРЦИИ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28794" y="3071810"/>
            <a:ext cx="54292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Математика</a:t>
            </a:r>
          </a:p>
          <a:p>
            <a:pPr algn="ctr"/>
            <a:r>
              <a:rPr lang="ru-RU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6 класс</a:t>
            </a:r>
            <a:endParaRPr lang="ru-RU" sz="4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32" y="6396359"/>
            <a:ext cx="8286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Доржиева О.Ю., МАОУ СОШ №35 г.Улан-Удэ</a:t>
            </a:r>
            <a:endParaRPr lang="ru-RU" sz="24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428875" y="785813"/>
            <a:ext cx="17145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>
                <a:latin typeface="Bookman Old Style" pitchFamily="18" charset="0"/>
              </a:rPr>
              <a:t>16:2</a:t>
            </a:r>
          </a:p>
        </p:txBody>
      </p:sp>
      <p:graphicFrame>
        <p:nvGraphicFramePr>
          <p:cNvPr id="9" name="Object 5"/>
          <p:cNvGraphicFramePr>
            <a:graphicFrameLocks noChangeAspect="1"/>
          </p:cNvGraphicFramePr>
          <p:nvPr/>
        </p:nvGraphicFramePr>
        <p:xfrm>
          <a:off x="3929063" y="350838"/>
          <a:ext cx="1428750" cy="1703387"/>
        </p:xfrm>
        <a:graphic>
          <a:graphicData uri="http://schemas.openxmlformats.org/presentationml/2006/ole">
            <p:oleObj spid="_x0000_s1026" name="Формула" r:id="rId4" imgW="330057" imgH="393529" progId="Equation.3">
              <p:embed/>
            </p:oleObj>
          </a:graphicData>
        </a:graphic>
      </p:graphicFrame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286375" y="857250"/>
            <a:ext cx="17145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>
                <a:latin typeface="Bookman Old Style" pitchFamily="18" charset="0"/>
              </a:rPr>
              <a:t>=</a:t>
            </a:r>
            <a:r>
              <a:rPr lang="ru-RU" sz="4800">
                <a:solidFill>
                  <a:srgbClr val="C00000"/>
                </a:solidFill>
                <a:latin typeface="Bookman Old Style" pitchFamily="18" charset="0"/>
              </a:rPr>
              <a:t>8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071688" y="2428875"/>
            <a:ext cx="21431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>
                <a:latin typeface="Bookman Old Style" pitchFamily="18" charset="0"/>
              </a:rPr>
              <a:t>12:1,5</a:t>
            </a:r>
          </a:p>
        </p:txBody>
      </p:sp>
      <p:graphicFrame>
        <p:nvGraphicFramePr>
          <p:cNvPr id="13" name="Object 6"/>
          <p:cNvGraphicFramePr>
            <a:graphicFrameLocks noChangeAspect="1"/>
          </p:cNvGraphicFramePr>
          <p:nvPr/>
        </p:nvGraphicFramePr>
        <p:xfrm>
          <a:off x="3973513" y="1939925"/>
          <a:ext cx="1482725" cy="1812925"/>
        </p:xfrm>
        <a:graphic>
          <a:graphicData uri="http://schemas.openxmlformats.org/presentationml/2006/ole">
            <p:oleObj spid="_x0000_s1027" name="Формула" r:id="rId5" imgW="342751" imgH="418918" progId="Equation.3">
              <p:embed/>
            </p:oleObj>
          </a:graphicData>
        </a:graphic>
      </p:graphicFrame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357813" y="2500313"/>
            <a:ext cx="17145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>
                <a:latin typeface="Bookman Old Style" pitchFamily="18" charset="0"/>
              </a:rPr>
              <a:t>=</a:t>
            </a:r>
            <a:r>
              <a:rPr lang="ru-RU" sz="4800">
                <a:solidFill>
                  <a:srgbClr val="C00000"/>
                </a:solidFill>
                <a:latin typeface="Bookman Old Style" pitchFamily="18" charset="0"/>
              </a:rPr>
              <a:t>8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143375" y="2428875"/>
            <a:ext cx="7143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>
                <a:latin typeface="Bookman Old Style" pitchFamily="18" charset="0"/>
              </a:rPr>
              <a:t>=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0" y="3714752"/>
            <a:ext cx="91440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ПРОПОРЦИЯ – это равенство двух отношений.</a:t>
            </a:r>
          </a:p>
        </p:txBody>
      </p:sp>
      <p:graphicFrame>
        <p:nvGraphicFramePr>
          <p:cNvPr id="37895" name="Object 7"/>
          <p:cNvGraphicFramePr>
            <a:graphicFrameLocks noChangeAspect="1"/>
          </p:cNvGraphicFramePr>
          <p:nvPr/>
        </p:nvGraphicFramePr>
        <p:xfrm>
          <a:off x="3071813" y="4643438"/>
          <a:ext cx="2362200" cy="1812925"/>
        </p:xfrm>
        <a:graphic>
          <a:graphicData uri="http://schemas.openxmlformats.org/presentationml/2006/ole">
            <p:oleObj spid="_x0000_s1028" name="Формула" r:id="rId6" imgW="545863" imgH="418918" progId="Equation.3">
              <p:embed/>
            </p:oleObj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5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5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5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1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1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1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1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25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1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1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7" presetClass="emph" presetSubtype="0" repeatCount="5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43" dur="25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4" dur="25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5" dur="25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25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7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48" dur="25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9" dur="25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0" dur="25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25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2.5E-6 0 L 0.24931 -0.00046 " pathEditMode="relative" rAng="0" ptsTypes="AA">
                                      <p:cBhvr>
                                        <p:cTn id="6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1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.24931 -0.00046 L 0.24931 0.24097 " pathEditMode="relative" rAng="0" ptsTypes="AA">
                                      <p:cBhvr>
                                        <p:cTn id="7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1" dur="1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2" dur="1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8" dur="1000"/>
                                        <p:tgtEl>
                                          <p:spTgt spid="37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7" grpId="2"/>
      <p:bldP spid="11" grpId="0"/>
      <p:bldP spid="11" grpId="1"/>
      <p:bldP spid="11" grpId="2"/>
      <p:bldP spid="12" grpId="0"/>
      <p:bldP spid="14" grpId="0"/>
      <p:bldP spid="14" grpId="1"/>
      <p:bldP spid="14" grpId="2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40" name="Object 4"/>
          <p:cNvGraphicFramePr>
            <a:graphicFrameLocks noChangeAspect="1"/>
          </p:cNvGraphicFramePr>
          <p:nvPr/>
        </p:nvGraphicFramePr>
        <p:xfrm>
          <a:off x="2214563" y="380667"/>
          <a:ext cx="6072213" cy="3119771"/>
        </p:xfrm>
        <a:graphic>
          <a:graphicData uri="http://schemas.openxmlformats.org/presentationml/2006/ole">
            <p:oleObj spid="_x0000_s2050" name="Формула" r:id="rId4" imgW="698500" imgH="609600" progId="Equation.3">
              <p:embed/>
            </p:oleObj>
          </a:graphicData>
        </a:graphic>
      </p:graphicFrame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0" y="3429000"/>
            <a:ext cx="9144000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365125">
              <a:spcBef>
                <a:spcPct val="50000"/>
              </a:spcBef>
              <a:buFontTx/>
              <a:buAutoNum type="arabicParenR"/>
            </a:pPr>
            <a:r>
              <a:rPr lang="ru-RU" sz="30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«Отношение</a:t>
            </a:r>
            <a:r>
              <a:rPr lang="ru-RU" sz="3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а </a:t>
            </a:r>
            <a:r>
              <a:rPr lang="ru-RU" sz="30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к </a:t>
            </a:r>
            <a:r>
              <a:rPr lang="en-US" sz="30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ru-RU" sz="3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равно отношению </a:t>
            </a:r>
            <a:r>
              <a:rPr lang="ru-RU" sz="30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с </a:t>
            </a:r>
            <a:r>
              <a:rPr lang="ru-RU" sz="30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к</a:t>
            </a:r>
            <a:r>
              <a:rPr lang="ru-RU" sz="3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30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»</a:t>
            </a:r>
            <a:r>
              <a:rPr lang="ru-RU" sz="30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365125">
              <a:spcBef>
                <a:spcPct val="50000"/>
              </a:spcBef>
            </a:pPr>
            <a:r>
              <a:rPr lang="en-US" sz="30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2) </a:t>
            </a:r>
            <a:r>
              <a:rPr lang="ru-RU" sz="30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30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3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относится к</a:t>
            </a:r>
            <a:r>
              <a:rPr lang="ru-RU" sz="3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ru-RU" sz="30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, как </a:t>
            </a:r>
            <a:r>
              <a:rPr lang="ru-RU" sz="30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с </a:t>
            </a:r>
            <a:r>
              <a:rPr lang="ru-RU" sz="30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относится к</a:t>
            </a:r>
            <a:r>
              <a:rPr lang="ru-RU" sz="3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30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»</a:t>
            </a:r>
            <a:r>
              <a:rPr lang="ru-RU" sz="30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365125">
              <a:spcBef>
                <a:spcPct val="50000"/>
              </a:spcBef>
            </a:pPr>
            <a:r>
              <a:rPr lang="ru-RU" sz="30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30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30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30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30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ru-RU" sz="30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деленное на </a:t>
            </a:r>
            <a:r>
              <a:rPr lang="en-US" sz="30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ru-RU" sz="30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, равно </a:t>
            </a:r>
            <a:r>
              <a:rPr lang="ru-RU" sz="30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30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, деленному на</a:t>
            </a:r>
            <a:r>
              <a:rPr lang="ru-RU" sz="3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30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».</a:t>
            </a:r>
            <a:endParaRPr lang="ru-RU" sz="3000" b="1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214438" y="1554619"/>
            <a:ext cx="142230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>
              <a:spcBef>
                <a:spcPct val="50000"/>
              </a:spcBef>
            </a:pPr>
            <a:r>
              <a:rPr lang="ru-RU" sz="3200" b="1">
                <a:solidFill>
                  <a:srgbClr val="C00000"/>
                </a:solidFill>
                <a:latin typeface="Bookman Old Style" pitchFamily="18" charset="0"/>
              </a:rPr>
              <a:t>либо</a:t>
            </a:r>
          </a:p>
        </p:txBody>
      </p:sp>
      <p:sp>
        <p:nvSpPr>
          <p:cNvPr id="28" name="Line 5"/>
          <p:cNvSpPr>
            <a:spLocks noChangeShapeType="1"/>
          </p:cNvSpPr>
          <p:nvPr/>
        </p:nvSpPr>
        <p:spPr bwMode="auto">
          <a:xfrm>
            <a:off x="2389188" y="1357298"/>
            <a:ext cx="505708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 sz="2400"/>
          </a:p>
        </p:txBody>
      </p:sp>
      <p:sp>
        <p:nvSpPr>
          <p:cNvPr id="29" name="Line 6"/>
          <p:cNvSpPr>
            <a:spLocks noChangeShapeType="1"/>
          </p:cNvSpPr>
          <p:nvPr/>
        </p:nvSpPr>
        <p:spPr bwMode="auto">
          <a:xfrm>
            <a:off x="3637664" y="1357298"/>
            <a:ext cx="505708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 sz="2400"/>
          </a:p>
        </p:txBody>
      </p:sp>
      <p:sp>
        <p:nvSpPr>
          <p:cNvPr id="30" name="Line 7"/>
          <p:cNvSpPr>
            <a:spLocks noChangeShapeType="1"/>
          </p:cNvSpPr>
          <p:nvPr/>
        </p:nvSpPr>
        <p:spPr bwMode="auto">
          <a:xfrm>
            <a:off x="5637928" y="1357298"/>
            <a:ext cx="505708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 sz="2400"/>
          </a:p>
        </p:txBody>
      </p:sp>
      <p:sp>
        <p:nvSpPr>
          <p:cNvPr id="31" name="Line 8"/>
          <p:cNvSpPr>
            <a:spLocks noChangeShapeType="1"/>
          </p:cNvSpPr>
          <p:nvPr/>
        </p:nvSpPr>
        <p:spPr bwMode="auto">
          <a:xfrm>
            <a:off x="7138126" y="1357298"/>
            <a:ext cx="505708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 sz="2400"/>
          </a:p>
        </p:txBody>
      </p:sp>
      <p:sp>
        <p:nvSpPr>
          <p:cNvPr id="32" name="Oval 9"/>
          <p:cNvSpPr>
            <a:spLocks noChangeArrowheads="1"/>
          </p:cNvSpPr>
          <p:nvPr/>
        </p:nvSpPr>
        <p:spPr bwMode="auto">
          <a:xfrm>
            <a:off x="2357422" y="1785926"/>
            <a:ext cx="760420" cy="655597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2400"/>
          </a:p>
        </p:txBody>
      </p:sp>
      <p:sp>
        <p:nvSpPr>
          <p:cNvPr id="33" name="Oval 11"/>
          <p:cNvSpPr>
            <a:spLocks noChangeArrowheads="1"/>
          </p:cNvSpPr>
          <p:nvPr/>
        </p:nvSpPr>
        <p:spPr bwMode="auto">
          <a:xfrm>
            <a:off x="4597398" y="2773403"/>
            <a:ext cx="760420" cy="655597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2400"/>
          </a:p>
        </p:txBody>
      </p:sp>
      <p:sp>
        <p:nvSpPr>
          <p:cNvPr id="34" name="Oval 12"/>
          <p:cNvSpPr>
            <a:spLocks noChangeArrowheads="1"/>
          </p:cNvSpPr>
          <p:nvPr/>
        </p:nvSpPr>
        <p:spPr bwMode="auto">
          <a:xfrm>
            <a:off x="2311382" y="2773403"/>
            <a:ext cx="760420" cy="655597"/>
          </a:xfrm>
          <a:prstGeom prst="ellips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2400"/>
          </a:p>
        </p:txBody>
      </p:sp>
      <p:sp>
        <p:nvSpPr>
          <p:cNvPr id="35" name="Oval 13"/>
          <p:cNvSpPr>
            <a:spLocks noChangeArrowheads="1"/>
          </p:cNvSpPr>
          <p:nvPr/>
        </p:nvSpPr>
        <p:spPr bwMode="auto">
          <a:xfrm>
            <a:off x="4597398" y="1785926"/>
            <a:ext cx="760420" cy="655597"/>
          </a:xfrm>
          <a:prstGeom prst="ellips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2400"/>
          </a:p>
        </p:txBody>
      </p:sp>
      <p:sp>
        <p:nvSpPr>
          <p:cNvPr id="36" name="Text Box 14"/>
          <p:cNvSpPr txBox="1">
            <a:spLocks noChangeArrowheads="1"/>
          </p:cNvSpPr>
          <p:nvPr/>
        </p:nvSpPr>
        <p:spPr bwMode="auto">
          <a:xfrm>
            <a:off x="214313" y="3786190"/>
            <a:ext cx="8929687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4000" b="1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а, </a:t>
            </a:r>
            <a:r>
              <a:rPr lang="en-US" sz="4000" b="1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d</a:t>
            </a:r>
            <a:r>
              <a:rPr lang="ru-RU" sz="4000" b="1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4000" dirty="0"/>
              <a:t> </a:t>
            </a:r>
            <a:r>
              <a:rPr lang="ru-RU" sz="4000" b="1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-</a:t>
            </a:r>
            <a:r>
              <a:rPr lang="ru-RU" sz="4000" dirty="0"/>
              <a:t>  </a:t>
            </a:r>
            <a:r>
              <a:rPr lang="ru-RU" sz="40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КРАЙНИЕ ЧЛЕНЫ ПРОПОРЦИИ</a:t>
            </a:r>
          </a:p>
          <a:p>
            <a:pPr>
              <a:defRPr/>
            </a:pPr>
            <a:endParaRPr lang="ru-RU" sz="2400" dirty="0"/>
          </a:p>
          <a:p>
            <a:pPr>
              <a:defRPr/>
            </a:pPr>
            <a:r>
              <a:rPr lang="en-US" sz="4000" b="1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b, c </a:t>
            </a:r>
            <a:r>
              <a:rPr lang="ru-RU" sz="4000" b="1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- </a:t>
            </a:r>
            <a:r>
              <a:rPr lang="ru-RU" sz="4000" dirty="0"/>
              <a:t> </a:t>
            </a:r>
            <a:r>
              <a:rPr lang="ru-RU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СРЕДНИЕ ЧЛЕНЫ ПРОПОРЦИИ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4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14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500"/>
                            </p:stCondLst>
                            <p:childTnLst>
                              <p:par>
                                <p:cTn id="6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1" build="allAtOnce"/>
      <p:bldP spid="14341" grpId="2" build="allAtOnce"/>
      <p:bldP spid="6" grpId="0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354138" y="3862992"/>
            <a:ext cx="5715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5400" dirty="0">
                <a:latin typeface="Bookman Old Style" pitchFamily="18" charset="0"/>
              </a:rPr>
              <a:t>12</a:t>
            </a:r>
            <a:r>
              <a:rPr lang="ru-RU" sz="5400" dirty="0" smtClean="0">
                <a:latin typeface="Bookman Old Style" pitchFamily="18" charset="0"/>
              </a:rPr>
              <a:t>∙6 = 4∙18</a:t>
            </a:r>
            <a:endParaRPr lang="ru-RU" sz="5400" dirty="0">
              <a:latin typeface="Bookman Old Style" pitchFamily="18" charset="0"/>
            </a:endParaRPr>
          </a:p>
        </p:txBody>
      </p:sp>
      <p:graphicFrame>
        <p:nvGraphicFramePr>
          <p:cNvPr id="15" name="Object 4"/>
          <p:cNvGraphicFramePr>
            <a:graphicFrameLocks noChangeAspect="1"/>
          </p:cNvGraphicFramePr>
          <p:nvPr/>
        </p:nvGraphicFramePr>
        <p:xfrm>
          <a:off x="2430462" y="0"/>
          <a:ext cx="4568459" cy="3278188"/>
        </p:xfrm>
        <a:graphic>
          <a:graphicData uri="http://schemas.openxmlformats.org/presentationml/2006/ole">
            <p:oleObj spid="_x0000_s3074" name="Формула" r:id="rId4" imgW="520560" imgH="634680" progId="Equation.3">
              <p:embed/>
            </p:oleObj>
          </a:graphicData>
        </a:graphic>
      </p:graphicFrame>
      <p:sp>
        <p:nvSpPr>
          <p:cNvPr id="27" name="Oval 13"/>
          <p:cNvSpPr>
            <a:spLocks noChangeArrowheads="1"/>
          </p:cNvSpPr>
          <p:nvPr/>
        </p:nvSpPr>
        <p:spPr bwMode="auto">
          <a:xfrm>
            <a:off x="5195899" y="1214422"/>
            <a:ext cx="1090613" cy="1079516"/>
          </a:xfrm>
          <a:prstGeom prst="ellips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" name="Oval 13"/>
          <p:cNvSpPr>
            <a:spLocks noChangeArrowheads="1"/>
          </p:cNvSpPr>
          <p:nvPr/>
        </p:nvSpPr>
        <p:spPr bwMode="auto">
          <a:xfrm>
            <a:off x="2689225" y="2413000"/>
            <a:ext cx="904875" cy="865188"/>
          </a:xfrm>
          <a:prstGeom prst="ellips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9" name="Oval 13"/>
          <p:cNvSpPr>
            <a:spLocks noChangeArrowheads="1"/>
          </p:cNvSpPr>
          <p:nvPr/>
        </p:nvSpPr>
        <p:spPr bwMode="auto">
          <a:xfrm>
            <a:off x="2571736" y="1214422"/>
            <a:ext cx="1000131" cy="1008063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" name="Oval 13"/>
          <p:cNvSpPr>
            <a:spLocks noChangeArrowheads="1"/>
          </p:cNvSpPr>
          <p:nvPr/>
        </p:nvSpPr>
        <p:spPr bwMode="auto">
          <a:xfrm>
            <a:off x="5453075" y="2446338"/>
            <a:ext cx="904875" cy="865187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2643174" y="3571876"/>
            <a:ext cx="10032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Bookman Old Style" pitchFamily="18" charset="0"/>
              </a:rPr>
              <a:t>72</a:t>
            </a:r>
            <a:endParaRPr lang="ru-RU" sz="3200" dirty="0">
              <a:latin typeface="Bookman Old Style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714876" y="3571876"/>
            <a:ext cx="10032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Bookman Old Style" pitchFamily="18" charset="0"/>
              </a:rPr>
              <a:t>72</a:t>
            </a:r>
            <a:endParaRPr lang="ru-RU" sz="3200" dirty="0">
              <a:latin typeface="Bookman Old Style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7" grpId="0" animBg="1"/>
      <p:bldP spid="28" grpId="0" animBg="1"/>
      <p:bldP spid="29" grpId="0" animBg="1"/>
      <p:bldP spid="30" grpId="0" animBg="1"/>
      <p:bldP spid="31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0" y="214290"/>
            <a:ext cx="91440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400" b="1" u="sng" dirty="0">
                <a:solidFill>
                  <a:srgbClr val="C00000"/>
                </a:solidFill>
                <a:latin typeface="Bookman Old Style" pitchFamily="18" charset="0"/>
              </a:rPr>
              <a:t>ОСНОВНОЕ СВОЙСТВО ПРОПОРЦИИ:</a:t>
            </a:r>
          </a:p>
        </p:txBody>
      </p:sp>
      <p:graphicFrame>
        <p:nvGraphicFramePr>
          <p:cNvPr id="37895" name="Object 7"/>
          <p:cNvGraphicFramePr>
            <a:graphicFrameLocks noChangeAspect="1"/>
          </p:cNvGraphicFramePr>
          <p:nvPr/>
        </p:nvGraphicFramePr>
        <p:xfrm>
          <a:off x="2714612" y="2687645"/>
          <a:ext cx="2827346" cy="2169912"/>
        </p:xfrm>
        <a:graphic>
          <a:graphicData uri="http://schemas.openxmlformats.org/presentationml/2006/ole">
            <p:oleObj spid="_x0000_s4098" name="Формула" r:id="rId4" imgW="545863" imgH="418918" progId="Equation.3">
              <p:embed/>
            </p:oleObj>
          </a:graphicData>
        </a:graphic>
      </p:graphicFrame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0" y="1071546"/>
            <a:ext cx="9144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Произведение крайних членов пропорции равно произведению ее средних членов.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354138" y="5099068"/>
            <a:ext cx="5715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5400" dirty="0">
                <a:latin typeface="Bookman Old Style" pitchFamily="18" charset="0"/>
              </a:rPr>
              <a:t>16∙</a:t>
            </a:r>
            <a:r>
              <a:rPr lang="ru-RU" sz="5400" dirty="0" smtClean="0">
                <a:latin typeface="Bookman Old Style" pitchFamily="18" charset="0"/>
              </a:rPr>
              <a:t>1,5 = 2∙12</a:t>
            </a:r>
            <a:endParaRPr lang="ru-RU" sz="5400" dirty="0">
              <a:latin typeface="Bookman Old Style" pitchFamily="18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500298" y="4643446"/>
            <a:ext cx="12890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Bookman Old Style" pitchFamily="18" charset="0"/>
              </a:rPr>
              <a:t>24</a:t>
            </a:r>
            <a:endParaRPr lang="ru-RU" sz="3200" dirty="0">
              <a:latin typeface="Bookman Old Style" pitchFamily="18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786314" y="4643446"/>
            <a:ext cx="12890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Bookman Old Style" pitchFamily="18" charset="0"/>
              </a:rPr>
              <a:t>24</a:t>
            </a:r>
            <a:endParaRPr lang="ru-RU" sz="3200" dirty="0">
              <a:latin typeface="Bookman Old Style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7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/>
      <p:bldP spid="19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000375" y="369888"/>
            <a:ext cx="1143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>
                <a:latin typeface="Bookman Old Style" pitchFamily="18" charset="0"/>
              </a:rPr>
              <a:t>14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0" y="1905000"/>
            <a:ext cx="91440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defRPr/>
            </a:pPr>
            <a:r>
              <a:rPr lang="ru-RU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Проверить верность пропорции можно двумя способами:</a:t>
            </a:r>
          </a:p>
          <a:p>
            <a:pPr marL="342900" indent="-342900">
              <a:defRPr/>
            </a:pPr>
            <a:endParaRPr lang="ru-RU" sz="36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Tx/>
              <a:buAutoNum type="arabicParenR"/>
              <a:defRPr/>
            </a:pPr>
            <a:r>
              <a:rPr lang="ru-RU" sz="3600" b="1" i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используя определение;</a:t>
            </a:r>
          </a:p>
          <a:p>
            <a:pPr marL="342900" indent="-342900">
              <a:defRPr/>
            </a:pPr>
            <a:endParaRPr lang="ru-RU" sz="3600" b="1" i="1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defRPr/>
            </a:pPr>
            <a:r>
              <a:rPr lang="ru-RU" sz="3600" b="1" i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2) используя основное свойство.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214688" y="1201738"/>
            <a:ext cx="71437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640138" y="785813"/>
            <a:ext cx="1143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>
                <a:latin typeface="Bookman Old Style" pitchFamily="18" charset="0"/>
              </a:rPr>
              <a:t>=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211638" y="369888"/>
            <a:ext cx="1143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>
                <a:latin typeface="Bookman Old Style" pitchFamily="18" charset="0"/>
              </a:rPr>
              <a:t>77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211638" y="1201738"/>
            <a:ext cx="1143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>
                <a:latin typeface="Bookman Old Style" pitchFamily="18" charset="0"/>
              </a:rPr>
              <a:t>11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4425950" y="1201738"/>
            <a:ext cx="71437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000375" y="369888"/>
            <a:ext cx="1143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>
                <a:latin typeface="Bookman Old Style" pitchFamily="18" charset="0"/>
              </a:rPr>
              <a:t>14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006725" y="1201738"/>
            <a:ext cx="1143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>
                <a:latin typeface="Bookman Old Style" pitchFamily="18" charset="0"/>
              </a:rPr>
              <a:t>2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3214688" y="1201738"/>
            <a:ext cx="71437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640138" y="3046413"/>
            <a:ext cx="1143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>
                <a:latin typeface="Bookman Old Style" pitchFamily="18" charset="0"/>
              </a:rPr>
              <a:t>=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997325" y="3046413"/>
            <a:ext cx="1143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>
                <a:latin typeface="Bookman Old Style" pitchFamily="18" charset="0"/>
              </a:rPr>
              <a:t>7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4217988" y="369888"/>
            <a:ext cx="1143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>
                <a:latin typeface="Bookman Old Style" pitchFamily="18" charset="0"/>
              </a:rPr>
              <a:t>77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4211638" y="1201738"/>
            <a:ext cx="1143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>
                <a:latin typeface="Bookman Old Style" pitchFamily="18" charset="0"/>
              </a:rPr>
              <a:t>11</a:t>
            </a: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4425950" y="1201738"/>
            <a:ext cx="71437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3887788" y="4584700"/>
            <a:ext cx="6477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>
                <a:latin typeface="Bookman Old Style" pitchFamily="18" charset="0"/>
              </a:rPr>
              <a:t>=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211638" y="4584700"/>
            <a:ext cx="64611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>
                <a:latin typeface="Bookman Old Style" pitchFamily="18" charset="0"/>
              </a:rPr>
              <a:t>7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3000375" y="369888"/>
            <a:ext cx="1143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>
                <a:latin typeface="Bookman Old Style" pitchFamily="18" charset="0"/>
              </a:rPr>
              <a:t>14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211638" y="1201738"/>
            <a:ext cx="1143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>
                <a:latin typeface="Bookman Old Style" pitchFamily="18" charset="0"/>
              </a:rPr>
              <a:t>11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6143625" y="3013075"/>
            <a:ext cx="500063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>
                <a:latin typeface="Bookman Old Style" pitchFamily="18" charset="0"/>
              </a:rPr>
              <a:t>∙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7072313" y="3013075"/>
            <a:ext cx="192881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>
                <a:latin typeface="Bookman Old Style" pitchFamily="18" charset="0"/>
              </a:rPr>
              <a:t>=1</a:t>
            </a:r>
            <a:r>
              <a:rPr lang="en-US" sz="4800">
                <a:latin typeface="Bookman Old Style" pitchFamily="18" charset="0"/>
              </a:rPr>
              <a:t>5</a:t>
            </a:r>
            <a:r>
              <a:rPr lang="ru-RU" sz="4800">
                <a:latin typeface="Bookman Old Style" pitchFamily="18" charset="0"/>
              </a:rPr>
              <a:t>4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3006725" y="1201738"/>
            <a:ext cx="1143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>
                <a:latin typeface="Bookman Old Style" pitchFamily="18" charset="0"/>
              </a:rPr>
              <a:t>2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000375" y="1201738"/>
            <a:ext cx="1143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>
                <a:latin typeface="Bookman Old Style" pitchFamily="18" charset="0"/>
              </a:rPr>
              <a:t>2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4217988" y="369888"/>
            <a:ext cx="1143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>
                <a:latin typeface="Bookman Old Style" pitchFamily="18" charset="0"/>
              </a:rPr>
              <a:t>77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6072188" y="4429125"/>
            <a:ext cx="50006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>
                <a:latin typeface="Bookman Old Style" pitchFamily="18" charset="0"/>
              </a:rPr>
              <a:t>∙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7072313" y="4429125"/>
            <a:ext cx="19288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>
                <a:latin typeface="Bookman Old Style" pitchFamily="18" charset="0"/>
              </a:rPr>
              <a:t>=1</a:t>
            </a:r>
            <a:r>
              <a:rPr lang="en-US" sz="4800">
                <a:latin typeface="Bookman Old Style" pitchFamily="18" charset="0"/>
              </a:rPr>
              <a:t>5</a:t>
            </a:r>
            <a:r>
              <a:rPr lang="ru-RU" sz="4800">
                <a:latin typeface="Bookman Old Style" pitchFamily="18" charset="0"/>
              </a:rPr>
              <a:t>4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500"/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500"/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9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9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9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726 -1.48148E-6 C 0.05642 0.03519 0.08576 0.0706 0.09983 0.15394 C 0.11389 0.23704 0.15052 0.43009 0.11181 0.49838 C 0.07309 0.56667 -0.09236 0.55255 -0.13246 0.56343 " pathEditMode="relative" rAng="0" ptsTypes="aaaA">
                                      <p:cBhvr>
                                        <p:cTn id="12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" y="283"/>
                                    </p:animMotion>
                                  </p:childTnLst>
                                </p:cTn>
                              </p:par>
                              <p:par>
                                <p:cTn id="123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726 -3.33333E-6 C 0.05642 0.03519 0.08576 0.07061 0.09983 0.15394 C 0.11389 0.23704 0.15052 0.4301 0.11181 0.49838 C 0.07309 0.56667 -0.09236 0.55255 -0.13246 0.56343 " pathEditMode="relative" rAng="0" ptsTypes="aaaA">
                                      <p:cBhvr>
                                        <p:cTn id="12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" y="283"/>
                                    </p:animMotion>
                                  </p:childTnLst>
                                </p:cTn>
                              </p:par>
                              <p:par>
                                <p:cTn id="125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726 1.85185E-6 C 0.05642 0.03518 0.08576 0.0706 0.09983 0.15393 C 0.11389 0.23704 0.15052 0.43009 0.11181 0.49838 C 0.07309 0.56666 -0.09236 0.55254 -0.13246 0.56342 " pathEditMode="relative" rAng="0" ptsTypes="aaaA">
                                      <p:cBhvr>
                                        <p:cTn id="12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" y="2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00"/>
                            </p:stCondLst>
                            <p:childTnLst>
                              <p:par>
                                <p:cTn id="1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mph" presetSubtype="1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41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3" presetClass="emph" presetSubtype="1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43" dur="indefinit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49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33333E-6 L 0.24323 0.38542 " pathEditMode="relative" rAng="0" ptsTypes="AA">
                                      <p:cBhvr>
                                        <p:cTn id="147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193"/>
                                    </p:animMotion>
                                  </p:childTnLst>
                                </p:cTn>
                              </p:par>
                              <p:par>
                                <p:cTn id="148" presetID="49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1.85185E-6 L 0.22101 0.26435 " pathEditMode="relative" rAng="0" ptsTypes="AA">
                                      <p:cBhvr>
                                        <p:cTn id="14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" y="1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2000"/>
                            </p:stCondLst>
                            <p:childTnLst>
                              <p:par>
                                <p:cTn id="1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mph" presetSubtype="1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60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FF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3" presetClass="emph" presetSubtype="1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62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FF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9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85185E-6 L 0.25001 0.4743 " pathEditMode="relative" rAng="0" ptsTypes="AA">
                                      <p:cBhvr>
                                        <p:cTn id="16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237"/>
                                    </p:animMotion>
                                  </p:childTnLst>
                                </p:cTn>
                              </p:par>
                              <p:par>
                                <p:cTn id="167" presetID="49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3.33333E-6 L 0.22032 0.59537 " pathEditMode="relative" rAng="0" ptsTypes="AA">
                                      <p:cBhvr>
                                        <p:cTn id="16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" y="2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2000"/>
                            </p:stCondLst>
                            <p:childTnLst>
                              <p:par>
                                <p:cTn id="1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1508" grpId="0" build="allAtOnce"/>
      <p:bldP spid="7" grpId="0"/>
      <p:bldP spid="8" grpId="0"/>
      <p:bldP spid="9" grpId="0"/>
      <p:bldP spid="11" grpId="0"/>
      <p:bldP spid="12" grpId="0"/>
      <p:bldP spid="19" grpId="0"/>
      <p:bldP spid="20" grpId="0"/>
      <p:bldP spid="24" grpId="0"/>
      <p:bldP spid="24" grpId="1"/>
      <p:bldP spid="24" grpId="2"/>
      <p:bldP spid="25" grpId="0"/>
      <p:bldP spid="25" grpId="1"/>
      <p:bldP spid="25" grpId="2"/>
      <p:bldP spid="27" grpId="0"/>
      <p:bldP spid="28" grpId="0"/>
      <p:bldP spid="29" grpId="0"/>
      <p:bldP spid="29" grpId="1"/>
      <p:bldP spid="29" grpId="2"/>
      <p:bldP spid="30" grpId="0"/>
      <p:bldP spid="30" grpId="1"/>
      <p:bldP spid="30" grpId="2"/>
      <p:bldP spid="31" grpId="0"/>
      <p:bldP spid="32" grpId="0"/>
      <p:bldP spid="33" grpId="0"/>
      <p:bldP spid="4" grpId="0"/>
      <p:bldP spid="4" grpId="1"/>
      <p:bldP spid="4" grpId="2"/>
      <p:bldP spid="34" grpId="0"/>
      <p:bldP spid="34" grpId="1"/>
      <p:bldP spid="34" grpId="2"/>
      <p:bldP spid="35" grpId="0"/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286125" y="0"/>
            <a:ext cx="1143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>
                <a:latin typeface="Bookman Old Style" pitchFamily="18" charset="0"/>
              </a:rPr>
              <a:t>21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500438" y="831850"/>
            <a:ext cx="71437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925888" y="415925"/>
            <a:ext cx="1143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>
                <a:latin typeface="Bookman Old Style" pitchFamily="18" charset="0"/>
              </a:rPr>
              <a:t>=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497388" y="0"/>
            <a:ext cx="1143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>
                <a:latin typeface="Bookman Old Style" pitchFamily="18" charset="0"/>
              </a:rPr>
              <a:t>15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497388" y="831850"/>
            <a:ext cx="1143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>
                <a:latin typeface="Bookman Old Style" pitchFamily="18" charset="0"/>
              </a:rPr>
              <a:t>5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4711700" y="831850"/>
            <a:ext cx="71437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286125" y="831850"/>
            <a:ext cx="1143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>
                <a:latin typeface="Bookman Old Style" pitchFamily="18" charset="0"/>
              </a:rPr>
              <a:t>7</a:t>
            </a:r>
          </a:p>
        </p:txBody>
      </p:sp>
      <p:sp>
        <p:nvSpPr>
          <p:cNvPr id="37" name="Text Box 4"/>
          <p:cNvSpPr txBox="1">
            <a:spLocks noChangeArrowheads="1"/>
          </p:cNvSpPr>
          <p:nvPr/>
        </p:nvSpPr>
        <p:spPr bwMode="auto">
          <a:xfrm>
            <a:off x="0" y="2293938"/>
            <a:ext cx="9144000" cy="206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i="1" cap="small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Если в верной пропорции поменять местами крайние или средние члены, то получившиеся новые пропорции тоже верны.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1860550" y="2076450"/>
            <a:ext cx="1143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>
                <a:latin typeface="Bookman Old Style" pitchFamily="18" charset="0"/>
              </a:rPr>
              <a:t>21</a:t>
            </a:r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>
            <a:off x="2074863" y="2908300"/>
            <a:ext cx="71437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2500313" y="2493963"/>
            <a:ext cx="1143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>
                <a:latin typeface="Bookman Old Style" pitchFamily="18" charset="0"/>
              </a:rPr>
              <a:t>=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1860550" y="2908300"/>
            <a:ext cx="1143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>
                <a:latin typeface="Bookman Old Style" pitchFamily="18" charset="0"/>
              </a:rPr>
              <a:t>7</a:t>
            </a: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3003550" y="2493963"/>
            <a:ext cx="1143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>
                <a:latin typeface="Bookman Old Style" pitchFamily="18" charset="0"/>
              </a:rPr>
              <a:t>3</a:t>
            </a: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4783138" y="2076450"/>
            <a:ext cx="1143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>
                <a:latin typeface="Bookman Old Style" pitchFamily="18" charset="0"/>
              </a:rPr>
              <a:t>15</a:t>
            </a: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>
            <a:off x="4997450" y="2908300"/>
            <a:ext cx="71437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5422900" y="2493963"/>
            <a:ext cx="1143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>
                <a:latin typeface="Bookman Old Style" pitchFamily="18" charset="0"/>
              </a:rPr>
              <a:t>=</a:t>
            </a: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4783138" y="2908300"/>
            <a:ext cx="1143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>
                <a:latin typeface="Bookman Old Style" pitchFamily="18" charset="0"/>
              </a:rPr>
              <a:t>5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5926138" y="2493963"/>
            <a:ext cx="1143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>
                <a:latin typeface="Bookman Old Style" pitchFamily="18" charset="0"/>
              </a:rPr>
              <a:t>3</a:t>
            </a: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1003300" y="1857375"/>
            <a:ext cx="321151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>
                <a:latin typeface="Bookman Old Style" pitchFamily="18" charset="0"/>
              </a:rPr>
              <a:t>5∙21=105</a:t>
            </a: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4711700" y="1857375"/>
            <a:ext cx="321151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>
                <a:latin typeface="Bookman Old Style" pitchFamily="18" charset="0"/>
              </a:rPr>
              <a:t>7∙15=105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7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7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7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7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7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7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7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7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7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7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6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85185E-6 L 0.13299 0.1243 " pathEditMode="relative" rAng="0" ptsTypes="AA">
                                      <p:cBhvr>
                                        <p:cTn id="12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" y="62"/>
                                    </p:animMotion>
                                  </p:childTnLst>
                                </p:cTn>
                              </p:par>
                              <p:par>
                                <p:cTn id="122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00324 L -0.13194 -0.11782 " pathEditMode="relative" rAng="0" ptsTypes="AA">
                                      <p:cBhvr>
                                        <p:cTn id="12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6" y="-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7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9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7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3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3" grpId="2"/>
      <p:bldP spid="7" grpId="0"/>
      <p:bldP spid="8" grpId="0"/>
      <p:bldP spid="9" grpId="0"/>
      <p:bldP spid="9" grpId="1"/>
      <p:bldP spid="9" grpId="2"/>
      <p:bldP spid="12" grpId="0"/>
      <p:bldP spid="37" grpId="0"/>
      <p:bldP spid="39" grpId="0"/>
      <p:bldP spid="39" grpId="1"/>
      <p:bldP spid="41" grpId="0"/>
      <p:bldP spid="41" grpId="1"/>
      <p:bldP spid="42" grpId="0"/>
      <p:bldP spid="42" grpId="1"/>
      <p:bldP spid="43" grpId="0"/>
      <p:bldP spid="43" grpId="1"/>
      <p:bldP spid="44" grpId="0"/>
      <p:bldP spid="44" grpId="1"/>
      <p:bldP spid="46" grpId="0"/>
      <p:bldP spid="46" grpId="1"/>
      <p:bldP spid="47" grpId="0"/>
      <p:bldP spid="47" grpId="1"/>
      <p:bldP spid="48" grpId="0"/>
      <p:bldP spid="48" grpId="1"/>
      <p:bldP spid="49" grpId="0"/>
      <p:bldP spid="49" grpId="1"/>
      <p:bldP spid="50" grpId="0"/>
      <p:bldP spid="50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7"/>
          <p:cNvGraphicFramePr>
            <a:graphicFrameLocks noChangeAspect="1"/>
          </p:cNvGraphicFramePr>
          <p:nvPr/>
        </p:nvGraphicFramePr>
        <p:xfrm>
          <a:off x="3286125" y="0"/>
          <a:ext cx="2527300" cy="1812925"/>
        </p:xfrm>
        <a:graphic>
          <a:graphicData uri="http://schemas.openxmlformats.org/presentationml/2006/ole">
            <p:oleObj spid="_x0000_s5122" name="Формула" r:id="rId4" imgW="583920" imgH="419040" progId="Equation.3">
              <p:embed/>
            </p:oleObj>
          </a:graphicData>
        </a:graphic>
      </p:graphicFrame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1812925"/>
            <a:ext cx="9144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dirty="0">
                <a:latin typeface="Bookman Old Style" pitchFamily="18" charset="0"/>
              </a:rPr>
              <a:t>18∙</a:t>
            </a:r>
            <a:r>
              <a:rPr lang="en-US" sz="4800" dirty="0">
                <a:latin typeface="Bookman Old Style" pitchFamily="18" charset="0"/>
              </a:rPr>
              <a:t>x</a:t>
            </a:r>
            <a:r>
              <a:rPr lang="ru-RU" sz="4800" dirty="0">
                <a:latin typeface="Bookman Old Style" pitchFamily="18" charset="0"/>
              </a:rPr>
              <a:t>=</a:t>
            </a:r>
            <a:r>
              <a:rPr lang="en-US" sz="4800" dirty="0">
                <a:latin typeface="Bookman Old Style" pitchFamily="18" charset="0"/>
              </a:rPr>
              <a:t>23</a:t>
            </a:r>
            <a:r>
              <a:rPr lang="ru-RU" sz="4800" dirty="0">
                <a:latin typeface="Bookman Old Style" pitchFamily="18" charset="0"/>
              </a:rPr>
              <a:t>∙</a:t>
            </a:r>
            <a:r>
              <a:rPr lang="en-US" sz="4800" dirty="0">
                <a:latin typeface="Bookman Old Style" pitchFamily="18" charset="0"/>
              </a:rPr>
              <a:t>4</a:t>
            </a:r>
            <a:r>
              <a:rPr lang="ru-RU" sz="4800" dirty="0">
                <a:latin typeface="Bookman Old Style" pitchFamily="18" charset="0"/>
              </a:rPr>
              <a:t>,</a:t>
            </a:r>
            <a:r>
              <a:rPr lang="en-US" sz="4800" dirty="0">
                <a:latin typeface="Bookman Old Style" pitchFamily="18" charset="0"/>
              </a:rPr>
              <a:t>5</a:t>
            </a:r>
            <a:endParaRPr lang="ru-RU" sz="4800" dirty="0">
              <a:latin typeface="Bookman Old Style" pitchFamily="18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0" y="2795588"/>
            <a:ext cx="9144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800">
                <a:latin typeface="Bookman Old Style" pitchFamily="18" charset="0"/>
              </a:rPr>
              <a:t>x</a:t>
            </a:r>
            <a:r>
              <a:rPr lang="ru-RU" sz="4800">
                <a:latin typeface="Bookman Old Style" pitchFamily="18" charset="0"/>
              </a:rPr>
              <a:t>=(</a:t>
            </a:r>
            <a:r>
              <a:rPr lang="en-US" sz="4800">
                <a:latin typeface="Bookman Old Style" pitchFamily="18" charset="0"/>
              </a:rPr>
              <a:t>23</a:t>
            </a:r>
            <a:r>
              <a:rPr lang="ru-RU" sz="4800">
                <a:latin typeface="Bookman Old Style" pitchFamily="18" charset="0"/>
              </a:rPr>
              <a:t>∙</a:t>
            </a:r>
            <a:r>
              <a:rPr lang="en-US" sz="4800">
                <a:latin typeface="Bookman Old Style" pitchFamily="18" charset="0"/>
              </a:rPr>
              <a:t>4</a:t>
            </a:r>
            <a:r>
              <a:rPr lang="ru-RU" sz="4800">
                <a:latin typeface="Bookman Old Style" pitchFamily="18" charset="0"/>
              </a:rPr>
              <a:t>,</a:t>
            </a:r>
            <a:r>
              <a:rPr lang="en-US" sz="4800">
                <a:latin typeface="Bookman Old Style" pitchFamily="18" charset="0"/>
              </a:rPr>
              <a:t>5</a:t>
            </a:r>
            <a:r>
              <a:rPr lang="ru-RU" sz="4800">
                <a:latin typeface="Bookman Old Style" pitchFamily="18" charset="0"/>
              </a:rPr>
              <a:t>):18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0" y="3625850"/>
            <a:ext cx="9144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800">
                <a:latin typeface="Bookman Old Style" pitchFamily="18" charset="0"/>
              </a:rPr>
              <a:t>x</a:t>
            </a:r>
            <a:r>
              <a:rPr lang="ru-RU" sz="4800">
                <a:latin typeface="Bookman Old Style" pitchFamily="18" charset="0"/>
              </a:rPr>
              <a:t>=</a:t>
            </a:r>
            <a:r>
              <a:rPr lang="en-US" sz="4800">
                <a:latin typeface="Bookman Old Style" pitchFamily="18" charset="0"/>
              </a:rPr>
              <a:t>5</a:t>
            </a:r>
            <a:r>
              <a:rPr lang="ru-RU" sz="4800">
                <a:latin typeface="Bookman Old Style" pitchFamily="18" charset="0"/>
              </a:rPr>
              <a:t>,75</a:t>
            </a: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0" y="4354513"/>
            <a:ext cx="9144000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000" b="1" i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Чтобы найти неизвестный средний член пропорции нужно произведение крайних членов разделить на известный средний член.</a:t>
            </a:r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0" y="2238375"/>
            <a:ext cx="91440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000" b="1" i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Чтобы найти неизвестный крайний член пропорции нужно произведение средних членов разделить на известный крайний член.</a:t>
            </a:r>
          </a:p>
        </p:txBody>
      </p:sp>
      <p:cxnSp>
        <p:nvCxnSpPr>
          <p:cNvPr id="9" name="Прямая со стрелкой 8"/>
          <p:cNvCxnSpPr/>
          <p:nvPr/>
        </p:nvCxnSpPr>
        <p:spPr>
          <a:xfrm flipV="1">
            <a:off x="4143372" y="571480"/>
            <a:ext cx="785818" cy="714380"/>
          </a:xfrm>
          <a:prstGeom prst="straightConnector1">
            <a:avLst/>
          </a:prstGeom>
          <a:ln w="2222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4143372" y="642918"/>
            <a:ext cx="714380" cy="642942"/>
          </a:xfrm>
          <a:prstGeom prst="straightConnector1">
            <a:avLst/>
          </a:prstGeom>
          <a:ln w="2222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17" grpId="0"/>
      <p:bldP spid="17" grpId="1"/>
      <p:bldP spid="18" grpId="0"/>
      <p:bldP spid="18" grpId="1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9144000" cy="600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300" b="1" u="sng" dirty="0">
                <a:solidFill>
                  <a:srgbClr val="FF0000"/>
                </a:solidFill>
                <a:latin typeface="Bookman Old Style" pitchFamily="18" charset="0"/>
              </a:rPr>
              <a:t>ВОПРОСЫ:</a:t>
            </a:r>
            <a:endParaRPr lang="ru-RU" sz="3500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925" y="571480"/>
            <a:ext cx="9109075" cy="6029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20000"/>
              </a:lnSpc>
              <a:buFont typeface="+mj-lt"/>
              <a:buAutoNum type="arabicPeriod"/>
              <a:defRPr/>
            </a:pPr>
            <a:r>
              <a:rPr lang="ru-RU" sz="27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Что такое пропорция?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  <a:defRPr/>
            </a:pPr>
            <a:r>
              <a:rPr lang="ru-RU" sz="27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 называют числа </a:t>
            </a:r>
            <a:r>
              <a:rPr lang="en-US" sz="27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ru-RU" sz="27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en-US" sz="27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ru-RU" sz="27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в пропорции </a:t>
            </a:r>
            <a:r>
              <a:rPr lang="ru-RU" sz="2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en-US" sz="27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7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27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ru-RU" sz="27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en-US" sz="27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ru-RU" sz="27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: </a:t>
            </a:r>
            <a:r>
              <a:rPr lang="en-US" sz="27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ru-RU" sz="27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  <a:defRPr/>
            </a:pPr>
            <a:r>
              <a:rPr lang="ru-RU" sz="27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 называют числа </a:t>
            </a:r>
            <a:r>
              <a:rPr lang="en-US" sz="27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ru-RU" sz="27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en-US" sz="27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ru-RU" sz="27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пропорции </a:t>
            </a:r>
            <a:r>
              <a:rPr lang="en-US" sz="27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2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2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 </a:t>
            </a:r>
            <a:r>
              <a:rPr lang="ru-RU" sz="2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en-US" sz="2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ru-RU" sz="2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: </a:t>
            </a:r>
            <a:r>
              <a:rPr lang="en-US" sz="27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ru-RU" sz="2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7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  <a:defRPr/>
            </a:pPr>
            <a:r>
              <a:rPr lang="ru-RU" sz="27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Сформулируйте основное свойство пропорции.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  <a:defRPr/>
            </a:pPr>
            <a:r>
              <a:rPr lang="ru-RU" sz="27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Какие перестановки членов пропорции снова приводят к верным пропорциям?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  <a:defRPr/>
            </a:pPr>
            <a:r>
              <a:rPr lang="ru-RU" sz="27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Останется ли пропорция верной, если поменять местами какой-нибудь средний её член с одним из крайних? Приведите пример.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  <a:defRPr/>
            </a:pPr>
            <a:r>
              <a:rPr lang="ru-RU" sz="27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Останется ли пропорция верной, если оба средних члена поменять местами с крайними членами? Проверьте ваш ответ на пропорции     </a:t>
            </a:r>
            <a:r>
              <a:rPr lang="ru-RU" sz="27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3: 4 = 9 : 12.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359</Words>
  <Application>Microsoft Office PowerPoint</Application>
  <PresentationFormat>Экран (4:3)</PresentationFormat>
  <Paragraphs>89</Paragraphs>
  <Slides>9</Slides>
  <Notes>9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Тема Office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11</cp:revision>
  <dcterms:created xsi:type="dcterms:W3CDTF">2013-01-13T13:20:32Z</dcterms:created>
  <dcterms:modified xsi:type="dcterms:W3CDTF">2014-03-31T02:03:13Z</dcterms:modified>
</cp:coreProperties>
</file>