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41779-CEA6-4C1E-A580-24F82930ED6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EC52A-B864-467D-A143-23F529B54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4C0553-8C45-4B3E-9B66-63EF12530795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DCECB-325A-4B4F-8E68-6E33F589A969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6E2F31-15E1-4034-BD36-04F1E65E416F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A9D2E-19AE-438B-AF33-8E11C9C3BFDB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C1C35-5622-487B-9797-9876C1BB5659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51C33-0210-49A6-83AA-8325C8E76BCC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B76D0-E019-4E21-9010-FA04A71C5691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16C01-00E5-4F89-AB49-2F1A2C70B622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BF8B38-59A8-4EEF-81B5-E327BBAEFFE4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4456D8-BC23-4C57-A10C-4FE33F85AE51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22E7F7-AC50-40F4-A80C-55E5EC09591B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A84AA5-7AD2-4B30-B1DC-401462DE4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smtClean="0"/>
              <a:t>Урок математики</a:t>
            </a:r>
          </a:p>
          <a:p>
            <a:r>
              <a:rPr lang="ru-RU" sz="2800" dirty="0" smtClean="0"/>
              <a:t>6 </a:t>
            </a:r>
            <a:r>
              <a:rPr lang="ru-RU" sz="2800" dirty="0" smtClean="0"/>
              <a:t>класс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cap="all" dirty="0" smtClean="0">
                <a:solidFill>
                  <a:schemeClr val="bg1"/>
                </a:solidFill>
              </a:rPr>
              <a:t>Умножение </a:t>
            </a:r>
            <a:r>
              <a:rPr lang="ru-RU" sz="4400" b="1" cap="all" dirty="0" smtClean="0">
                <a:solidFill>
                  <a:schemeClr val="bg1"/>
                </a:solidFill>
              </a:rPr>
              <a:t>дробей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30932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Доржиева О.Ю., МАОУ СОШ №35  г. Улан-Удэ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142875"/>
            <a:ext cx="91440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C00000"/>
                </a:solidFill>
                <a:latin typeface="Bookman Old Style" pitchFamily="18" charset="0"/>
              </a:rPr>
              <a:t>УМНОЖЕНИЕ ДРОБЕЙ ОБЛАДАЕТ </a:t>
            </a:r>
            <a:r>
              <a:rPr lang="ru-RU" sz="3600" b="1" dirty="0">
                <a:solidFill>
                  <a:srgbClr val="C00000"/>
                </a:solidFill>
                <a:latin typeface="Bookman Old Style" pitchFamily="18" charset="0"/>
              </a:rPr>
              <a:t>ПЕРЕМЕСТИТЕЛЬНЫМ </a:t>
            </a:r>
            <a:r>
              <a:rPr lang="ru-RU" sz="3600" dirty="0">
                <a:solidFill>
                  <a:srgbClr val="C00000"/>
                </a:solidFill>
                <a:latin typeface="Bookman Old Style" pitchFamily="18" charset="0"/>
              </a:rPr>
              <a:t>И</a:t>
            </a:r>
            <a:r>
              <a:rPr lang="ru-RU" sz="3600" b="1" dirty="0">
                <a:solidFill>
                  <a:srgbClr val="C00000"/>
                </a:solidFill>
                <a:latin typeface="Bookman Old Style" pitchFamily="18" charset="0"/>
              </a:rPr>
              <a:t> СОЧЕТАТЕЛЬНЫМ </a:t>
            </a: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>СВОЙСТВАМИ и </a:t>
            </a: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>другими </a:t>
            </a: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>свойствами </a:t>
            </a: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>умножения:</a:t>
            </a:r>
            <a:endParaRPr lang="ru-RU" sz="3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43175" y="4357694"/>
            <a:ext cx="36433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Bookman Old Style" pitchFamily="18" charset="0"/>
              </a:rPr>
              <a:t>a∙0=0∙a=0</a:t>
            </a:r>
            <a:endParaRPr lang="ru-RU" sz="4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488" y="5143512"/>
            <a:ext cx="32147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Bookman Old Style" pitchFamily="18" charset="0"/>
              </a:rPr>
              <a:t>a∙1=1∙a=a</a:t>
            </a:r>
            <a:endParaRPr lang="ru-RU" sz="4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357422" y="2786058"/>
            <a:ext cx="3857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Bookman Old Style" pitchFamily="18" charset="0"/>
              </a:rPr>
              <a:t>a</a:t>
            </a:r>
            <a:r>
              <a:rPr lang="en-US" sz="4000" dirty="0" err="1" smtClean="0">
                <a:solidFill>
                  <a:srgbClr val="FF0000"/>
                </a:solidFill>
                <a:latin typeface="Bookman Old Style" pitchFamily="18" charset="0"/>
              </a:rPr>
              <a:t>∙b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=</a:t>
            </a:r>
            <a:r>
              <a:rPr lang="en-US" sz="4000" dirty="0" err="1" smtClean="0">
                <a:solidFill>
                  <a:srgbClr val="FF0000"/>
                </a:solidFill>
                <a:latin typeface="Bookman Old Style" pitchFamily="18" charset="0"/>
              </a:rPr>
              <a:t>b∙a</a:t>
            </a:r>
            <a:endParaRPr lang="ru-RU" sz="4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68954" y="3513143"/>
            <a:ext cx="528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a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∙(</a:t>
            </a:r>
            <a:r>
              <a:rPr lang="en-US" sz="4000" dirty="0" err="1" smtClean="0">
                <a:solidFill>
                  <a:srgbClr val="FF0000"/>
                </a:solidFill>
                <a:latin typeface="Bookman Old Style" pitchFamily="18" charset="0"/>
              </a:rPr>
              <a:t>b∙c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)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= 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(</a:t>
            </a:r>
            <a:r>
              <a:rPr lang="en-US" sz="4000" dirty="0" err="1" smtClean="0">
                <a:solidFill>
                  <a:srgbClr val="FF0000"/>
                </a:solidFill>
                <a:latin typeface="Bookman Old Style" pitchFamily="18" charset="0"/>
              </a:rPr>
              <a:t>a∙b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)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∙c 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=</a:t>
            </a:r>
            <a:r>
              <a:rPr lang="en-US" sz="4000" dirty="0" err="1" smtClean="0">
                <a:solidFill>
                  <a:srgbClr val="FF0000"/>
                </a:solidFill>
                <a:latin typeface="Bookman Old Style" pitchFamily="18" charset="0"/>
              </a:rPr>
              <a:t>abc</a:t>
            </a:r>
            <a:endParaRPr lang="ru-RU" sz="4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925" y="515938"/>
            <a:ext cx="9144000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300" b="1" u="sng" dirty="0">
                <a:solidFill>
                  <a:srgbClr val="FF0000"/>
                </a:solidFill>
                <a:latin typeface="Bookman Old Style" pitchFamily="18" charset="0"/>
              </a:rPr>
              <a:t>ВОПРОСЫ:</a:t>
            </a:r>
            <a:endParaRPr lang="ru-RU" sz="35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25" y="1301750"/>
            <a:ext cx="9109075" cy="410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indent="-742950">
              <a:buFont typeface="+mj-lt"/>
              <a:buAutoNum type="arabicPeriod"/>
              <a:defRPr/>
            </a:pPr>
            <a:r>
              <a:rPr lang="ru-RU" sz="2900" dirty="0">
                <a:solidFill>
                  <a:srgbClr val="0070C0"/>
                </a:solidFill>
                <a:latin typeface="Bookman Old Style" pitchFamily="18" charset="0"/>
              </a:rPr>
              <a:t>Расскажите, как умножить дробь на натуральное число.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ru-RU" sz="2900" dirty="0">
                <a:solidFill>
                  <a:srgbClr val="0070C0"/>
                </a:solidFill>
                <a:latin typeface="Bookman Old Style" pitchFamily="18" charset="0"/>
              </a:rPr>
              <a:t>Расскажите, как выполнить умножение двух дробей и как выполнить умножение смешанных чисел.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ru-RU" sz="2900" dirty="0">
                <a:solidFill>
                  <a:srgbClr val="0070C0"/>
                </a:solidFill>
                <a:latin typeface="Bookman Old Style" pitchFamily="18" charset="0"/>
              </a:rPr>
              <a:t>Какими свойствами обладает действие умножения дробей?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ru-RU" sz="2900" dirty="0">
                <a:solidFill>
                  <a:srgbClr val="0070C0"/>
                </a:solidFill>
                <a:latin typeface="Bookman Old Style" pitchFamily="18" charset="0"/>
              </a:rPr>
              <a:t>Запишите свойства нуля и единицы при умножении.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81" y="153988"/>
            <a:ext cx="642937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-6350" y="357189"/>
            <a:ext cx="90075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500" b="1" dirty="0">
                <a:solidFill>
                  <a:srgbClr val="FF0000"/>
                </a:solidFill>
                <a:latin typeface="Bookman Old Style" pitchFamily="18" charset="0"/>
              </a:rPr>
              <a:t>Задача </a:t>
            </a:r>
            <a:r>
              <a:rPr lang="ru-RU" sz="35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r>
              <a:rPr lang="ru-RU" sz="3500" dirty="0" smtClean="0">
                <a:solidFill>
                  <a:srgbClr val="FF0000"/>
                </a:solidFill>
                <a:latin typeface="Bookman Old Style" pitchFamily="18" charset="0"/>
              </a:rPr>
              <a:t>:</a:t>
            </a:r>
            <a:r>
              <a:rPr lang="ru-RU" sz="3600" dirty="0" smtClean="0">
                <a:solidFill>
                  <a:srgbClr val="008000"/>
                </a:solidFill>
                <a:latin typeface="Bookman Old Style" pitchFamily="18" charset="0"/>
              </a:rPr>
              <a:t>В </a:t>
            </a:r>
            <a:r>
              <a:rPr lang="ru-RU" sz="3600" dirty="0" smtClean="0">
                <a:solidFill>
                  <a:srgbClr val="008000"/>
                </a:solidFill>
                <a:latin typeface="Bookman Old Style" pitchFamily="18" charset="0"/>
              </a:rPr>
              <a:t>бутылке    л сока. </a:t>
            </a:r>
          </a:p>
          <a:p>
            <a:pPr>
              <a:defRPr/>
            </a:pPr>
            <a:r>
              <a:rPr lang="ru-RU" sz="3600" dirty="0" smtClean="0">
                <a:solidFill>
                  <a:srgbClr val="008000"/>
                </a:solidFill>
                <a:latin typeface="Bookman Old Style" pitchFamily="18" charset="0"/>
              </a:rPr>
              <a:t>Сколько </a:t>
            </a:r>
            <a:r>
              <a:rPr lang="ru-RU" sz="3600" dirty="0" smtClean="0">
                <a:solidFill>
                  <a:srgbClr val="008000"/>
                </a:solidFill>
                <a:latin typeface="Bookman Old Style" pitchFamily="18" charset="0"/>
              </a:rPr>
              <a:t>сока в 5 таких бутылках</a:t>
            </a:r>
            <a:r>
              <a:rPr lang="ru-RU" sz="3600" dirty="0" smtClean="0">
                <a:solidFill>
                  <a:srgbClr val="008000"/>
                </a:solidFill>
                <a:latin typeface="Bookman Old Style" pitchFamily="18" charset="0"/>
              </a:rPr>
              <a:t>?</a:t>
            </a:r>
            <a:endParaRPr lang="ru-RU" sz="3600" dirty="0" smtClean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357686" y="184150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708524" y="71755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357686" y="671513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6350" y="1709738"/>
            <a:ext cx="3149600" cy="63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b="1" dirty="0">
                <a:solidFill>
                  <a:srgbClr val="FF0000"/>
                </a:solidFill>
                <a:latin typeface="Bookman Old Style" pitchFamily="18" charset="0"/>
              </a:rPr>
              <a:t>Решение:</a:t>
            </a:r>
            <a:endParaRPr lang="ru-RU" sz="3500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-71438" y="2452689"/>
            <a:ext cx="1143001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79400" y="2986089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-71438" y="2940051"/>
            <a:ext cx="1143001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28625" y="2671764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∙5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143000" y="2584448"/>
            <a:ext cx="5715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285875" y="2370134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636713" y="2927346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285875" y="2868613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000250" y="2595563"/>
            <a:ext cx="49371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+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500563" y="2370135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4851400" y="2986088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00563" y="2857496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071688" y="2381250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422525" y="2914650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071688" y="2868613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786063" y="2624138"/>
            <a:ext cx="4937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+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863850" y="2398713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214688" y="293211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863850" y="2886075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571868" y="2641600"/>
            <a:ext cx="49371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+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649663" y="2357430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4000500" y="2960688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649663" y="2857496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4364038" y="2670175"/>
            <a:ext cx="493712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+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722938" y="2452688"/>
            <a:ext cx="284956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3+3+3+3+3</a:t>
            </a: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5716588" y="2986088"/>
            <a:ext cx="2855912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5715008" y="2928934"/>
            <a:ext cx="284956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229225" y="2670175"/>
            <a:ext cx="49371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8507413" y="2655888"/>
            <a:ext cx="4937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2571750" y="3810000"/>
            <a:ext cx="49371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2843213" y="3595688"/>
            <a:ext cx="12604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3∙5</a:t>
            </a: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3044825" y="4129088"/>
            <a:ext cx="792163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044825" y="4083050"/>
            <a:ext cx="7921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849688" y="3810000"/>
            <a:ext cx="493712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3978275" y="359568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15</a:t>
            </a: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4329113" y="4129088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3978275" y="4083050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4778375" y="3813175"/>
            <a:ext cx="7794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=3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5129213" y="359568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5480050" y="4129088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5129213" y="4083050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-357188" y="4929188"/>
            <a:ext cx="3149601" cy="63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dirty="0">
                <a:solidFill>
                  <a:srgbClr val="FF0000"/>
                </a:solidFill>
                <a:latin typeface="Bookman Old Style" pitchFamily="18" charset="0"/>
              </a:rPr>
              <a:t>Ответ: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2051050" y="473868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2401888" y="5272088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051050" y="5226050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1792288" y="4956175"/>
            <a:ext cx="779462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649538" y="4941888"/>
            <a:ext cx="77946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  <p:bldP spid="35" grpId="0"/>
      <p:bldP spid="36" grpId="0"/>
      <p:bldP spid="37" grpId="0"/>
      <p:bldP spid="38" grpId="0"/>
      <p:bldP spid="40" grpId="0"/>
      <p:bldP spid="41" grpId="0"/>
      <p:bldP spid="52" grpId="0"/>
      <p:bldP spid="54" grpId="0"/>
      <p:bldP spid="55" grpId="0"/>
      <p:bldP spid="57" grpId="0"/>
      <p:bldP spid="58" grpId="0"/>
      <p:bldP spid="67" grpId="0"/>
      <p:bldP spid="69" grpId="0"/>
      <p:bldP spid="70" grpId="0"/>
      <p:bldP spid="71" grpId="0"/>
      <p:bldP spid="73" grpId="0"/>
      <p:bldP spid="74" grpId="0"/>
      <p:bldP spid="75" grpId="0"/>
      <p:bldP spid="77" grpId="0"/>
      <p:bldP spid="78" grpId="0"/>
      <p:bldP spid="80" grpId="0"/>
      <p:bldP spid="81" grpId="0"/>
      <p:bldP spid="82" grpId="0"/>
      <p:bldP spid="84" grpId="0"/>
      <p:bldP spid="87" grpId="0"/>
      <p:bldP spid="89" grpId="0"/>
      <p:bldP spid="91" grpId="0"/>
      <p:bldP spid="93" grpId="0"/>
      <p:bldP spid="94" grpId="0"/>
      <p:bldP spid="96" grpId="0"/>
      <p:bldP spid="99" grpId="0"/>
      <p:bldP spid="100" grpId="0"/>
      <p:bldP spid="102" grpId="0"/>
      <p:bldP spid="103" grpId="0"/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1357298"/>
            <a:ext cx="91440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</a:rPr>
              <a:t>ЧТОБЫ </a:t>
            </a: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УМНОЖИТЬ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</a:rPr>
              <a:t> ДРОБЬ НА НАТУРАЛЬНОЕ ЧИСЛО, НАДО </a:t>
            </a: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ЕЁ ЧИСЛИТЕЛЬ УМНОЖИТЬ НА ЭТО ЧИСЛО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</a:rPr>
              <a:t>, А ЗНАМЕНАТЕЛЬ ОСТАВИТЬ БЕЗ ИЗМЕНЕНИЯ.</a:t>
            </a:r>
            <a:endParaRPr lang="ru-RU" sz="2800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1714492" y="3714752"/>
            <a:ext cx="5000648" cy="1119187"/>
            <a:chOff x="1714492" y="3714752"/>
            <a:chExt cx="5000648" cy="1119187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1714492" y="3714752"/>
              <a:ext cx="1143001" cy="630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 dirty="0">
                  <a:solidFill>
                    <a:srgbClr val="008000"/>
                  </a:solidFill>
                  <a:latin typeface="Bookman Old Style" pitchFamily="18" charset="0"/>
                </a:rPr>
                <a:t>3</a:t>
              </a: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2065330" y="4248152"/>
              <a:ext cx="442913" cy="1587"/>
            </a:xfrm>
            <a:prstGeom prst="line">
              <a:avLst/>
            </a:prstGeom>
            <a:ln w="22225">
              <a:solidFill>
                <a:srgbClr val="008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1714492" y="4202114"/>
              <a:ext cx="1143001" cy="63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 dirty="0">
                  <a:solidFill>
                    <a:srgbClr val="008000"/>
                  </a:solidFill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2214555" y="3929066"/>
              <a:ext cx="1143000" cy="630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 dirty="0">
                  <a:solidFill>
                    <a:srgbClr val="008000"/>
                  </a:solidFill>
                  <a:latin typeface="Bookman Old Style" pitchFamily="18" charset="0"/>
                </a:rPr>
                <a:t>∙5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2928930" y="3917949"/>
              <a:ext cx="571500" cy="630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 dirty="0">
                  <a:solidFill>
                    <a:srgbClr val="008000"/>
                  </a:solidFill>
                  <a:latin typeface="Bookman Old Style" pitchFamily="18" charset="0"/>
                </a:rPr>
                <a:t>=</a:t>
              </a:r>
            </a:p>
          </p:txBody>
        </p: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3286140" y="3714752"/>
              <a:ext cx="1260475" cy="630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3∙5</a:t>
              </a: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>
              <a:off x="3487752" y="4248152"/>
              <a:ext cx="792163" cy="1587"/>
            </a:xfrm>
            <a:prstGeom prst="line">
              <a:avLst/>
            </a:prstGeom>
            <a:ln w="22225">
              <a:solidFill>
                <a:srgbClr val="008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3487752" y="4202114"/>
              <a:ext cx="792163" cy="63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4292615" y="3929064"/>
              <a:ext cx="493712" cy="630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=</a:t>
              </a: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4421202" y="3714752"/>
              <a:ext cx="1143000" cy="630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15</a:t>
              </a: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772040" y="4248152"/>
              <a:ext cx="442912" cy="1587"/>
            </a:xfrm>
            <a:prstGeom prst="line">
              <a:avLst/>
            </a:prstGeom>
            <a:ln w="22225">
              <a:solidFill>
                <a:srgbClr val="008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4421202" y="4202114"/>
              <a:ext cx="1143000" cy="63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5221302" y="3932239"/>
              <a:ext cx="779463" cy="630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=3</a:t>
              </a: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5572140" y="3714752"/>
              <a:ext cx="1143000" cy="630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3</a:t>
              </a: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5922977" y="4248152"/>
              <a:ext cx="442913" cy="1587"/>
            </a:xfrm>
            <a:prstGeom prst="line">
              <a:avLst/>
            </a:prstGeom>
            <a:ln w="22225">
              <a:solidFill>
                <a:srgbClr val="008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5572140" y="4202114"/>
              <a:ext cx="1143000" cy="63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500">
                  <a:solidFill>
                    <a:srgbClr val="008000"/>
                  </a:solidFill>
                  <a:latin typeface="Bookman Old Style" pitchFamily="18" charset="0"/>
                </a:rPr>
                <a:t>4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4300" y="1897063"/>
            <a:ext cx="3259138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4300" y="1897063"/>
            <a:ext cx="3259138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4300" y="1897063"/>
            <a:ext cx="3259138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94300" y="2314575"/>
            <a:ext cx="2841625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3" y="1897063"/>
            <a:ext cx="3667125" cy="367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0" y="244475"/>
            <a:ext cx="9001155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Задача </a:t>
            </a:r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: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Длина </a:t>
            </a: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прямоугольника     дм</a:t>
            </a: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,</a:t>
            </a:r>
          </a:p>
          <a:p>
            <a:pPr algn="ctr">
              <a:defRPr/>
            </a:pPr>
            <a:endParaRPr lang="ru-RU" sz="33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292975" y="7143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643813" y="604838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292975" y="558800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9224" y="871538"/>
            <a:ext cx="8994776" cy="136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300" dirty="0">
                <a:solidFill>
                  <a:srgbClr val="008000"/>
                </a:solidFill>
                <a:latin typeface="Bookman Old Style" pitchFamily="18" charset="0"/>
              </a:rPr>
              <a:t>а </a:t>
            </a: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ширина     дм.</a:t>
            </a: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 Чему равна </a:t>
            </a: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площадь </a:t>
            </a:r>
          </a:p>
          <a:p>
            <a:pPr>
              <a:lnSpc>
                <a:spcPct val="150000"/>
              </a:lnSpc>
              <a:defRPr/>
            </a:pPr>
            <a:r>
              <a:rPr lang="ru-RU" sz="3300" dirty="0" smtClean="0">
                <a:solidFill>
                  <a:srgbClr val="008000"/>
                </a:solidFill>
                <a:latin typeface="Bookman Old Style" pitchFamily="18" charset="0"/>
              </a:rPr>
              <a:t>прямоугольника?</a:t>
            </a:r>
            <a:endParaRPr lang="ru-RU" sz="3300" dirty="0" smtClean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071678"/>
            <a:ext cx="3149600" cy="63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b="1" dirty="0">
                <a:solidFill>
                  <a:srgbClr val="FF0000"/>
                </a:solidFill>
                <a:latin typeface="Bookman Old Style" pitchFamily="18" charset="0"/>
              </a:rPr>
              <a:t>Решение:</a:t>
            </a:r>
            <a:endParaRPr lang="ru-RU" sz="3500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-428625" y="4584700"/>
            <a:ext cx="3149600" cy="63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dirty="0">
                <a:solidFill>
                  <a:srgbClr val="FF0000"/>
                </a:solidFill>
                <a:latin typeface="Bookman Old Style" pitchFamily="18" charset="0"/>
              </a:rPr>
              <a:t>Ответ: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2078038" y="714375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2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2428875" y="1247775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078038" y="1201738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643161" y="302418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 smtClean="0">
                <a:solidFill>
                  <a:srgbClr val="008000"/>
                </a:solidFill>
                <a:latin typeface="Bookman Old Style" pitchFamily="18" charset="0"/>
              </a:rPr>
              <a:t>4∙2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rot="-60000">
            <a:off x="2928926" y="3557588"/>
            <a:ext cx="571504" cy="142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643174" y="3500438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 smtClean="0">
                <a:solidFill>
                  <a:srgbClr val="008000"/>
                </a:solidFill>
                <a:latin typeface="Bookman Old Style" pitchFamily="18" charset="0"/>
              </a:rPr>
              <a:t>5∙3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714348" y="302418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1065186" y="3557588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714348" y="3511550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1428728" y="3011488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2</a:t>
            </a: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1779566" y="3544888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1428728" y="3498850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1357286" y="3238500"/>
            <a:ext cx="6429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∙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285984" y="3225800"/>
            <a:ext cx="6429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1714500" y="4381500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8</a:t>
            </a: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2065338" y="491490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1714500" y="4868863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15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2571750" y="4572000"/>
            <a:ext cx="10001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дм²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571868" y="3000372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8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3922705" y="3533772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571868" y="3487734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15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357559" y="3214686"/>
            <a:ext cx="6429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428604"/>
            <a:ext cx="9144000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u="sng" dirty="0">
                <a:solidFill>
                  <a:srgbClr val="C00000"/>
                </a:solidFill>
                <a:latin typeface="Bookman Old Style" pitchFamily="18" charset="0"/>
              </a:rPr>
              <a:t>ЧТОБЫ УМНОЖИТЬ ДРОБЬ НА ДРОБЬ, НАДО: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200" b="1" dirty="0">
                <a:solidFill>
                  <a:srgbClr val="C00000"/>
                </a:solidFill>
                <a:latin typeface="Bookman Old Style" pitchFamily="18" charset="0"/>
              </a:rPr>
              <a:t>НАЙТИ ПРОИЗВЕДЕНИЕ </a:t>
            </a:r>
            <a:r>
              <a:rPr lang="ru-RU" sz="3200" b="1" dirty="0" smtClean="0">
                <a:solidFill>
                  <a:srgbClr val="C00000"/>
                </a:solidFill>
                <a:latin typeface="Bookman Old Style" pitchFamily="18" charset="0"/>
              </a:rPr>
              <a:t>ЧИСЛИТЕЛЕЙ   И   </a:t>
            </a:r>
            <a:r>
              <a:rPr lang="ru-RU" sz="3200" b="1" dirty="0">
                <a:solidFill>
                  <a:srgbClr val="C00000"/>
                </a:solidFill>
                <a:latin typeface="Bookman Old Style" pitchFamily="18" charset="0"/>
              </a:rPr>
              <a:t>ПРОИЗВЕДЕНИЕ ЗНАМЕНАТЕЛЕЙ ЭТИХ ДРОБЕЙ;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200" b="1" dirty="0">
                <a:solidFill>
                  <a:srgbClr val="C00000"/>
                </a:solidFill>
                <a:latin typeface="Bookman Old Style" pitchFamily="18" charset="0"/>
              </a:rPr>
              <a:t>ПЕРВОЕ ПРОИЗВЕДЕНИЕ ЗАПИСАТЬ ЧИСЛИТЕЛЕМ, А ВТОРОЕ – ЗНАМЕНАТЕЛЕМ.</a:t>
            </a:r>
            <a:endParaRPr lang="ru-RU" sz="3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071929" y="4810143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 smtClean="0">
                <a:solidFill>
                  <a:srgbClr val="008000"/>
                </a:solidFill>
                <a:latin typeface="Bookman Old Style" pitchFamily="18" charset="0"/>
              </a:rPr>
              <a:t>4∙2</a:t>
            </a:r>
            <a:endParaRPr lang="ru-RU" sz="3500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-60000">
            <a:off x="4357694" y="5343543"/>
            <a:ext cx="571504" cy="142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71942" y="5286393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 smtClean="0">
                <a:solidFill>
                  <a:srgbClr val="008000"/>
                </a:solidFill>
                <a:latin typeface="Bookman Old Style" pitchFamily="18" charset="0"/>
              </a:rPr>
              <a:t>5∙3</a:t>
            </a:r>
            <a:endParaRPr lang="ru-RU" sz="3500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16" y="4810143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493954" y="53435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43116" y="5297505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496" y="4797443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Bookman Old Style" pitchFamily="18" charset="0"/>
              </a:rPr>
              <a:t>2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08334" y="53308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496" y="5284805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86054" y="5024455"/>
            <a:ext cx="6429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Bookman Old Style" pitchFamily="18" charset="0"/>
              </a:rPr>
              <a:t>∙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14752" y="5011755"/>
            <a:ext cx="6429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43512" y="4786327"/>
            <a:ext cx="1143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 smtClean="0">
                <a:solidFill>
                  <a:srgbClr val="008000"/>
                </a:solidFill>
                <a:latin typeface="Bookman Old Style" pitchFamily="18" charset="0"/>
              </a:rPr>
              <a:t>8 </a:t>
            </a:r>
            <a:endParaRPr lang="ru-RU" sz="3500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486409" y="5319727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43512" y="5273689"/>
            <a:ext cx="1143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>
                <a:solidFill>
                  <a:srgbClr val="008000"/>
                </a:solidFill>
                <a:latin typeface="Bookman Old Style" pitchFamily="18" charset="0"/>
              </a:rPr>
              <a:t>15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57757" y="5000641"/>
            <a:ext cx="6429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b="1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57250" y="1556792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208088" y="2187575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857250" y="214153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500188" y="1868488"/>
            <a:ext cx="571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∙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929438" y="1892300"/>
            <a:ext cx="642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7072313" y="162880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7423150" y="2209800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7072313" y="2163763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2349500" y="1874838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1571625" y="1556792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14</a:t>
            </a: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1922463" y="2187575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1571625" y="214153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4127500" y="1874838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2857500" y="1556792"/>
            <a:ext cx="14984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4∙14</a:t>
            </a:r>
          </a:p>
        </p:txBody>
      </p:sp>
      <p:cxnSp>
        <p:nvCxnSpPr>
          <p:cNvPr id="161" name="Прямая соединительная линия 160"/>
          <p:cNvCxnSpPr/>
          <p:nvPr/>
        </p:nvCxnSpPr>
        <p:spPr>
          <a:xfrm>
            <a:off x="2857500" y="2189163"/>
            <a:ext cx="1285875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>
            <a:spLocks noChangeArrowheads="1"/>
          </p:cNvSpPr>
          <p:nvPr/>
        </p:nvSpPr>
        <p:spPr bwMode="auto">
          <a:xfrm>
            <a:off x="2857500" y="2141538"/>
            <a:ext cx="1285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7∙5</a:t>
            </a:r>
          </a:p>
        </p:txBody>
      </p:sp>
      <p:sp>
        <p:nvSpPr>
          <p:cNvPr id="183" name="TextBox 182"/>
          <p:cNvSpPr txBox="1">
            <a:spLocks noChangeArrowheads="1"/>
          </p:cNvSpPr>
          <p:nvPr/>
        </p:nvSpPr>
        <p:spPr bwMode="auto">
          <a:xfrm>
            <a:off x="5778500" y="1874838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88" name="TextBox 187"/>
          <p:cNvSpPr txBox="1">
            <a:spLocks noChangeArrowheads="1"/>
          </p:cNvSpPr>
          <p:nvPr/>
        </p:nvSpPr>
        <p:spPr bwMode="auto">
          <a:xfrm>
            <a:off x="4635500" y="1556792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4∙2</a:t>
            </a:r>
          </a:p>
        </p:txBody>
      </p:sp>
      <p:cxnSp>
        <p:nvCxnSpPr>
          <p:cNvPr id="189" name="Прямая соединительная линия 188"/>
          <p:cNvCxnSpPr/>
          <p:nvPr/>
        </p:nvCxnSpPr>
        <p:spPr>
          <a:xfrm>
            <a:off x="4635500" y="2189163"/>
            <a:ext cx="1143000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>
            <a:spLocks noChangeArrowheads="1"/>
          </p:cNvSpPr>
          <p:nvPr/>
        </p:nvSpPr>
        <p:spPr bwMode="auto">
          <a:xfrm>
            <a:off x="4635500" y="214153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92" name="TextBox 191"/>
          <p:cNvSpPr txBox="1">
            <a:spLocks noChangeArrowheads="1"/>
          </p:cNvSpPr>
          <p:nvPr/>
        </p:nvSpPr>
        <p:spPr bwMode="auto">
          <a:xfrm>
            <a:off x="5929313" y="1556792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8</a:t>
            </a:r>
          </a:p>
        </p:txBody>
      </p:sp>
      <p:cxnSp>
        <p:nvCxnSpPr>
          <p:cNvPr id="193" name="Прямая соединительная линия 192"/>
          <p:cNvCxnSpPr/>
          <p:nvPr/>
        </p:nvCxnSpPr>
        <p:spPr>
          <a:xfrm>
            <a:off x="6280150" y="2187575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>
            <a:spLocks noChangeArrowheads="1"/>
          </p:cNvSpPr>
          <p:nvPr/>
        </p:nvSpPr>
        <p:spPr bwMode="auto">
          <a:xfrm>
            <a:off x="5929313" y="214153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96" name="TextBox 195"/>
          <p:cNvSpPr txBox="1">
            <a:spLocks noChangeArrowheads="1"/>
          </p:cNvSpPr>
          <p:nvPr/>
        </p:nvSpPr>
        <p:spPr bwMode="auto">
          <a:xfrm>
            <a:off x="6707188" y="1871663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97" name="TextBox 196"/>
          <p:cNvSpPr txBox="1">
            <a:spLocks noChangeArrowheads="1"/>
          </p:cNvSpPr>
          <p:nvPr/>
        </p:nvSpPr>
        <p:spPr bwMode="auto">
          <a:xfrm>
            <a:off x="1285875" y="350100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198" name="Прямая соединительная линия 197"/>
          <p:cNvCxnSpPr/>
          <p:nvPr/>
        </p:nvCxnSpPr>
        <p:spPr>
          <a:xfrm>
            <a:off x="1636713" y="410845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>
            <a:spLocks noChangeArrowheads="1"/>
          </p:cNvSpPr>
          <p:nvPr/>
        </p:nvSpPr>
        <p:spPr bwMode="auto">
          <a:xfrm>
            <a:off x="1285875" y="4062413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200" name="TextBox 199"/>
          <p:cNvSpPr txBox="1">
            <a:spLocks noChangeArrowheads="1"/>
          </p:cNvSpPr>
          <p:nvPr/>
        </p:nvSpPr>
        <p:spPr bwMode="auto">
          <a:xfrm>
            <a:off x="1928813" y="3789363"/>
            <a:ext cx="571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∙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05" name="TextBox 204"/>
          <p:cNvSpPr txBox="1">
            <a:spLocks noChangeArrowheads="1"/>
          </p:cNvSpPr>
          <p:nvPr/>
        </p:nvSpPr>
        <p:spPr bwMode="auto">
          <a:xfrm>
            <a:off x="2778125" y="3795713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06" name="TextBox 205"/>
          <p:cNvSpPr txBox="1">
            <a:spLocks noChangeArrowheads="1"/>
          </p:cNvSpPr>
          <p:nvPr/>
        </p:nvSpPr>
        <p:spPr bwMode="auto">
          <a:xfrm>
            <a:off x="2000250" y="350100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cxnSp>
        <p:nvCxnSpPr>
          <p:cNvPr id="207" name="Прямая соединительная линия 206"/>
          <p:cNvCxnSpPr/>
          <p:nvPr/>
        </p:nvCxnSpPr>
        <p:spPr>
          <a:xfrm>
            <a:off x="2351088" y="410845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>
            <a:spLocks noChangeArrowheads="1"/>
          </p:cNvSpPr>
          <p:nvPr/>
        </p:nvSpPr>
        <p:spPr bwMode="auto">
          <a:xfrm>
            <a:off x="2000250" y="4062413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15</a:t>
            </a:r>
          </a:p>
        </p:txBody>
      </p:sp>
      <p:sp>
        <p:nvSpPr>
          <p:cNvPr id="210" name="TextBox 209"/>
          <p:cNvSpPr txBox="1">
            <a:spLocks noChangeArrowheads="1"/>
          </p:cNvSpPr>
          <p:nvPr/>
        </p:nvSpPr>
        <p:spPr bwMode="auto">
          <a:xfrm>
            <a:off x="3286125" y="3501008"/>
            <a:ext cx="1285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3∙4</a:t>
            </a:r>
          </a:p>
        </p:txBody>
      </p:sp>
      <p:cxnSp>
        <p:nvCxnSpPr>
          <p:cNvPr id="211" name="Прямая соединительная линия 210"/>
          <p:cNvCxnSpPr/>
          <p:nvPr/>
        </p:nvCxnSpPr>
        <p:spPr>
          <a:xfrm>
            <a:off x="3286125" y="4110038"/>
            <a:ext cx="1285875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>
            <a:spLocks noChangeArrowheads="1"/>
          </p:cNvSpPr>
          <p:nvPr/>
        </p:nvSpPr>
        <p:spPr bwMode="auto">
          <a:xfrm>
            <a:off x="3203848" y="4062413"/>
            <a:ext cx="16459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8∙15</a:t>
            </a:r>
          </a:p>
        </p:txBody>
      </p:sp>
      <p:cxnSp>
        <p:nvCxnSpPr>
          <p:cNvPr id="221" name="Прямая соединительная линия 220"/>
          <p:cNvCxnSpPr/>
          <p:nvPr/>
        </p:nvCxnSpPr>
        <p:spPr>
          <a:xfrm>
            <a:off x="214313" y="3165475"/>
            <a:ext cx="8715375" cy="158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564063" y="3816350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072063" y="350100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1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5072063" y="4130675"/>
            <a:ext cx="1143000" cy="1588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072063" y="408305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2∙</a:t>
            </a:r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207125" y="3816350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357938" y="3501008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1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708775" y="4129088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357938" y="408305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10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49" name="Прямая соединительная линия 48"/>
          <p:cNvCxnSpPr>
            <a:endCxn id="162" idx="0"/>
          </p:cNvCxnSpPr>
          <p:nvPr/>
        </p:nvCxnSpPr>
        <p:spPr>
          <a:xfrm rot="10800000" flipV="1">
            <a:off x="3500438" y="1785926"/>
            <a:ext cx="571496" cy="35561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857620" y="1214422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ru-RU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3071802" y="2285992"/>
            <a:ext cx="428628" cy="28575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0800000" flipV="1">
            <a:off x="3929058" y="3714752"/>
            <a:ext cx="500066" cy="28575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14678" y="4572008"/>
            <a:ext cx="4905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ru-RU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10800000" flipV="1">
            <a:off x="3357555" y="4286256"/>
            <a:ext cx="428628" cy="28575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0800000" flipV="1">
            <a:off x="3428992" y="3714752"/>
            <a:ext cx="571496" cy="35561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286248" y="450057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endParaRPr lang="ru-RU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rot="10800000" flipV="1">
            <a:off x="4000496" y="4286256"/>
            <a:ext cx="428628" cy="28575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286248" y="3143248"/>
            <a:ext cx="4905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ru-RU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86116" y="3140968"/>
            <a:ext cx="4905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ru-RU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6" grpId="0"/>
      <p:bldP spid="77" grpId="0"/>
      <p:bldP spid="84" grpId="0"/>
      <p:bldP spid="98" grpId="0"/>
      <p:bldP spid="100" grpId="0"/>
      <p:bldP spid="91" grpId="0"/>
      <p:bldP spid="92" grpId="0"/>
      <p:bldP spid="94" grpId="0"/>
      <p:bldP spid="159" grpId="0"/>
      <p:bldP spid="160" grpId="0"/>
      <p:bldP spid="162" grpId="0"/>
      <p:bldP spid="183" grpId="0"/>
      <p:bldP spid="188" grpId="0"/>
      <p:bldP spid="190" grpId="0"/>
      <p:bldP spid="192" grpId="0"/>
      <p:bldP spid="194" grpId="0"/>
      <p:bldP spid="196" grpId="0"/>
      <p:bldP spid="197" grpId="0"/>
      <p:bldP spid="199" grpId="0"/>
      <p:bldP spid="200" grpId="0"/>
      <p:bldP spid="205" grpId="0"/>
      <p:bldP spid="206" grpId="0"/>
      <p:bldP spid="208" grpId="0"/>
      <p:bldP spid="210" grpId="0"/>
      <p:bldP spid="212" grpId="0"/>
      <p:bldP spid="40" grpId="0"/>
      <p:bldP spid="41" grpId="0"/>
      <p:bldP spid="43" grpId="0"/>
      <p:bldP spid="44" grpId="0"/>
      <p:bldP spid="45" grpId="0"/>
      <p:bldP spid="47" grpId="0"/>
      <p:bldP spid="51" grpId="0"/>
      <p:bldP spid="57" grpId="0"/>
      <p:bldP spid="61" grpId="0"/>
      <p:bldP spid="63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30294"/>
            <a:ext cx="9144000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3400" b="1" dirty="0" smtClean="0">
                <a:solidFill>
                  <a:srgbClr val="FF0000"/>
                </a:solidFill>
                <a:latin typeface="Bookman Old Style" pitchFamily="18" charset="0"/>
              </a:rPr>
              <a:t>Задача 3</a:t>
            </a:r>
            <a:r>
              <a:rPr lang="ru-RU" sz="3400" dirty="0" smtClean="0">
                <a:solidFill>
                  <a:srgbClr val="FF0000"/>
                </a:solidFill>
                <a:latin typeface="Bookman Old Style" pitchFamily="18" charset="0"/>
              </a:rPr>
              <a:t>:</a:t>
            </a:r>
            <a:r>
              <a:rPr lang="ru-RU" sz="3400" dirty="0" smtClean="0">
                <a:solidFill>
                  <a:srgbClr val="008000"/>
                </a:solidFill>
                <a:latin typeface="Bookman Old Style" pitchFamily="18" charset="0"/>
              </a:rPr>
              <a:t>Сколько километров проедет велосипедист за1    ч, если будет </a:t>
            </a:r>
            <a:r>
              <a:rPr lang="ru-RU" sz="3400" dirty="0" err="1" smtClean="0">
                <a:solidFill>
                  <a:srgbClr val="008000"/>
                </a:solidFill>
                <a:latin typeface="Bookman Old Style" pitchFamily="18" charset="0"/>
              </a:rPr>
              <a:t>дви-гаться</a:t>
            </a:r>
            <a:r>
              <a:rPr lang="ru-RU" sz="3400" dirty="0" smtClean="0">
                <a:solidFill>
                  <a:srgbClr val="008000"/>
                </a:solidFill>
                <a:latin typeface="Bookman Old Style" pitchFamily="18" charset="0"/>
              </a:rPr>
              <a:t> со скоростью        км/ч?</a:t>
            </a:r>
          </a:p>
          <a:p>
            <a:pPr>
              <a:defRPr/>
            </a:pPr>
            <a:endParaRPr lang="ru-RU" sz="3400" dirty="0" smtClean="0">
              <a:solidFill>
                <a:srgbClr val="008000"/>
              </a:solidFill>
              <a:latin typeface="Bookman Old Style" pitchFamily="18" charset="0"/>
            </a:endParaRPr>
          </a:p>
          <a:p>
            <a:pPr algn="ctr">
              <a:defRPr/>
            </a:pPr>
            <a:endParaRPr lang="ru-RU" sz="3400" dirty="0" smtClean="0">
              <a:solidFill>
                <a:srgbClr val="008000"/>
              </a:solidFill>
              <a:latin typeface="Bookman Old Style" pitchFamily="18" charset="0"/>
            </a:endParaRPr>
          </a:p>
          <a:p>
            <a:pPr algn="ctr">
              <a:defRPr/>
            </a:pPr>
            <a:endParaRPr lang="ru-RU" sz="34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4750" y="571480"/>
            <a:ext cx="857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29058" y="1071546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14744" y="1000108"/>
            <a:ext cx="857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solidFill>
                  <a:srgbClr val="008000"/>
                </a:solidFill>
                <a:latin typeface="Bookman Old Style" pitchFamily="18" charset="0"/>
              </a:rPr>
              <a:t>12</a:t>
            </a:r>
            <a:endParaRPr lang="ru-RU" sz="28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14313" y="2476500"/>
            <a:ext cx="3149601" cy="630238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b="1" dirty="0">
                <a:solidFill>
                  <a:srgbClr val="FF0000"/>
                </a:solidFill>
                <a:latin typeface="Bookman Old Style" pitchFamily="18" charset="0"/>
              </a:rPr>
              <a:t>Решение:</a:t>
            </a:r>
            <a:endParaRPr lang="ru-RU" sz="3500" b="1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929188" y="1405582"/>
            <a:ext cx="857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143500" y="1890713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929188" y="1844675"/>
            <a:ext cx="857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14875" y="1547813"/>
            <a:ext cx="4937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 dirty="0" smtClean="0">
                <a:solidFill>
                  <a:srgbClr val="008000"/>
                </a:solidFill>
                <a:latin typeface="Bookman Old Style" pitchFamily="18" charset="0"/>
              </a:rPr>
              <a:t>9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57419" y="2852936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708257" y="353695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357419" y="3490913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86044" y="3240088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4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928794" y="3227388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008000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211494" y="2852936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8000"/>
                </a:solidFill>
                <a:latin typeface="Bookman Old Style" pitchFamily="18" charset="0"/>
              </a:rPr>
              <a:t>48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562332" y="3533775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211494" y="3487738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095205" y="2852936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5446043" y="3540125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095205" y="3494088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008000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589240" y="3212976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4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581128" y="3230563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8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021288" y="2852936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8000"/>
                </a:solidFill>
                <a:latin typeface="Bookman Old Style" pitchFamily="18" charset="0"/>
              </a:rPr>
              <a:t>17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6433344" y="353695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021288" y="3490913"/>
            <a:ext cx="114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8000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933807" y="3159125"/>
            <a:ext cx="5667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008000"/>
                </a:solidFill>
                <a:latin typeface="Bookman Old Style" pitchFamily="18" charset="0"/>
              </a:rPr>
              <a:t>;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317824" y="4351010"/>
            <a:ext cx="442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17824" y="497078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317824" y="4924743"/>
            <a:ext cx="442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-396552" y="4649940"/>
            <a:ext cx="11430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681361" y="4638993"/>
            <a:ext cx="4222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∙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1175074" y="4351010"/>
            <a:ext cx="442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1175074" y="498189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960761" y="4935855"/>
            <a:ext cx="857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754386" y="4640580"/>
            <a:ext cx="63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1547664" y="4650105"/>
            <a:ext cx="6413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1691680" y="4351010"/>
            <a:ext cx="12750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48</a:t>
            </a: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2138363" y="49501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2138363" y="4904105"/>
            <a:ext cx="442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357438" y="4605655"/>
            <a:ext cx="6413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∙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640980" y="4351010"/>
            <a:ext cx="8509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17</a:t>
            </a: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2771766" y="49501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2571750" y="4904105"/>
            <a:ext cx="8509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3282945" y="4651693"/>
            <a:ext cx="5746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7219960" y="4640580"/>
            <a:ext cx="11046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13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8097722" y="4351010"/>
            <a:ext cx="442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8097722" y="4958080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8097722" y="4912043"/>
            <a:ext cx="442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3867152" y="4351010"/>
            <a:ext cx="1791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48∙17</a:t>
            </a: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>
            <a:off x="4010029" y="4951730"/>
            <a:ext cx="1285875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4013202" y="4904105"/>
            <a:ext cx="15735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5∙12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5857884" y="4637405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6151572" y="435101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68</a:t>
            </a: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>
            <a:off x="6502410" y="49501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6151572" y="4904105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6969135" y="4621530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-396552" y="6084910"/>
            <a:ext cx="3149601" cy="63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dirty="0">
                <a:solidFill>
                  <a:srgbClr val="FF0000"/>
                </a:solidFill>
                <a:latin typeface="Bookman Old Style" pitchFamily="18" charset="0"/>
              </a:rPr>
              <a:t>Ответ: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2544763" y="5792948"/>
            <a:ext cx="442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>
            <a:off x="2544763" y="6474166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2544763" y="6369075"/>
            <a:ext cx="442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  <a:endParaRPr lang="ru-RU" sz="36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1619672" y="6078700"/>
            <a:ext cx="1166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13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3006720" y="6078700"/>
            <a:ext cx="922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км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1763688" y="4279002"/>
            <a:ext cx="1872208" cy="1440160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5214942" y="5143512"/>
            <a:ext cx="490542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rot="10800000" flipV="1">
            <a:off x="4081458" y="4500570"/>
            <a:ext cx="500066" cy="35719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000496" y="3925677"/>
            <a:ext cx="50006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rot="10800000" flipV="1">
            <a:off x="4867276" y="5000636"/>
            <a:ext cx="571504" cy="42862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2" dur="2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3" dur="2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2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/>
      <p:bldP spid="29" grpId="0"/>
      <p:bldP spid="30" grpId="0"/>
      <p:bldP spid="31" grpId="0"/>
      <p:bldP spid="37" grpId="0"/>
      <p:bldP spid="39" grpId="0"/>
      <p:bldP spid="56" grpId="0"/>
      <p:bldP spid="58" grpId="0"/>
      <p:bldP spid="59" grpId="0"/>
      <p:bldP spid="60" grpId="0"/>
      <p:bldP spid="61" grpId="0"/>
      <p:bldP spid="63" grpId="0"/>
      <p:bldP spid="64" grpId="0"/>
      <p:bldP spid="88" grpId="0"/>
      <p:bldP spid="90" grpId="0"/>
      <p:bldP spid="91" grpId="0"/>
      <p:bldP spid="92" grpId="0"/>
      <p:bldP spid="93" grpId="0"/>
      <p:bldP spid="95" grpId="0"/>
      <p:bldP spid="96" grpId="0"/>
      <p:bldP spid="97" grpId="0"/>
      <p:bldP spid="98" grpId="0"/>
      <p:bldP spid="100" grpId="0"/>
      <p:bldP spid="102" grpId="0"/>
      <p:bldP spid="103" grpId="0"/>
      <p:bldP spid="105" grpId="0"/>
      <p:bldP spid="106" grpId="0"/>
      <p:bldP spid="112" grpId="0"/>
      <p:bldP spid="113" grpId="0"/>
      <p:bldP spid="115" grpId="0"/>
      <p:bldP spid="117" grpId="0"/>
      <p:bldP spid="119" grpId="0"/>
      <p:bldP spid="120" grpId="0"/>
      <p:bldP spid="124" grpId="0"/>
      <p:bldP spid="126" grpId="0"/>
      <p:bldP spid="127" grpId="0"/>
      <p:bldP spid="133" grpId="0"/>
      <p:bldP spid="134" grpId="0"/>
      <p:bldP spid="136" grpId="0"/>
      <p:bldP spid="137" grpId="0"/>
      <p:bldP spid="138" grpId="0"/>
      <p:bldP spid="75" grpId="0" animBg="1"/>
      <p:bldP spid="78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1000108"/>
            <a:ext cx="9144000" cy="2400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dirty="0">
                <a:solidFill>
                  <a:srgbClr val="C00000"/>
                </a:solidFill>
                <a:latin typeface="Bookman Old Style" pitchFamily="18" charset="0"/>
              </a:rPr>
              <a:t>ДЛЯ ТОГО, ЧТОБЫ ВЫПОЛНИТЬ </a:t>
            </a:r>
            <a:r>
              <a:rPr lang="ru-RU" sz="3000" b="1" dirty="0">
                <a:solidFill>
                  <a:srgbClr val="C00000"/>
                </a:solidFill>
                <a:latin typeface="Bookman Old Style" pitchFamily="18" charset="0"/>
              </a:rPr>
              <a:t>УМНОЖЕНИЕ СМЕШАННЫХ ЧИСЕЛ</a:t>
            </a:r>
            <a:r>
              <a:rPr lang="ru-RU" sz="3000" dirty="0">
                <a:solidFill>
                  <a:srgbClr val="C00000"/>
                </a:solidFill>
                <a:latin typeface="Bookman Old Style" pitchFamily="18" charset="0"/>
              </a:rPr>
              <a:t>, НАДО ИХ </a:t>
            </a:r>
            <a:r>
              <a:rPr lang="ru-RU" sz="3000" b="1" dirty="0">
                <a:solidFill>
                  <a:srgbClr val="C00000"/>
                </a:solidFill>
                <a:latin typeface="Bookman Old Style" pitchFamily="18" charset="0"/>
              </a:rPr>
              <a:t>ЗАПИСАТЬ В ВИДЕ НЕПРАВИЛЬНЫХ ДРОБЕЙ</a:t>
            </a:r>
            <a:r>
              <a:rPr lang="ru-RU" sz="3000" dirty="0">
                <a:solidFill>
                  <a:srgbClr val="C00000"/>
                </a:solidFill>
                <a:latin typeface="Bookman Old Style" pitchFamily="18" charset="0"/>
              </a:rPr>
              <a:t>, А ЗАТЕМ ВОСПОЛЬЗОВАТЬСЯ ПРАВИЛОМ УМНОЖЕНИЯ ДРОБЕЙ.</a:t>
            </a:r>
            <a:endParaRPr lang="ru-RU" sz="3000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824" y="4351010"/>
            <a:ext cx="442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17824" y="497078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7824" y="4924743"/>
            <a:ext cx="442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1361" y="4638993"/>
            <a:ext cx="422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∙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75074" y="4351010"/>
            <a:ext cx="442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75074" y="498189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60761" y="4935855"/>
            <a:ext cx="857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4386" y="4640580"/>
            <a:ext cx="63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47664" y="4650105"/>
            <a:ext cx="641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91680" y="4351010"/>
            <a:ext cx="12750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48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138363" y="49501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38363" y="4904105"/>
            <a:ext cx="442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357438" y="4605655"/>
            <a:ext cx="641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∙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40980" y="4351010"/>
            <a:ext cx="850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17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771766" y="49501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71750" y="4904105"/>
            <a:ext cx="850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282945" y="4651693"/>
            <a:ext cx="574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36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219960" y="4640580"/>
            <a:ext cx="11046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13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097722" y="4351010"/>
            <a:ext cx="4429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  <a:latin typeface="Bookman Old Style" pitchFamily="18" charset="0"/>
              </a:rPr>
              <a:t>3</a:t>
            </a:r>
            <a:endParaRPr lang="ru-RU" sz="36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097722" y="4958080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097722" y="4912043"/>
            <a:ext cx="4429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867152" y="4351010"/>
            <a:ext cx="17916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48∙17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010029" y="4951730"/>
            <a:ext cx="1285875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013202" y="4904105"/>
            <a:ext cx="1573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5∙12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857884" y="4637405"/>
            <a:ext cx="50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36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151572" y="435101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68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502410" y="4950143"/>
            <a:ext cx="442912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151572" y="4904105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969135" y="4621530"/>
            <a:ext cx="50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36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95904" y="5143512"/>
            <a:ext cx="490542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4081458" y="4500570"/>
            <a:ext cx="500066" cy="35719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00496" y="3857628"/>
            <a:ext cx="50006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0800000" flipV="1">
            <a:off x="4867276" y="5000636"/>
            <a:ext cx="571504" cy="42862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4313" y="244475"/>
            <a:ext cx="3149601" cy="630238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dirty="0">
                <a:solidFill>
                  <a:srgbClr val="FF0000"/>
                </a:solidFill>
                <a:latin typeface="Bookman Old Style" pitchFamily="18" charset="0"/>
              </a:rPr>
              <a:t>Задача 4: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3788" y="244475"/>
            <a:ext cx="6637337" cy="6000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300" dirty="0">
                <a:solidFill>
                  <a:srgbClr val="008000"/>
                </a:solidFill>
                <a:latin typeface="Bookman Old Style" pitchFamily="18" charset="0"/>
              </a:rPr>
              <a:t>За 1 ч автоматическая линия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500" y="666750"/>
            <a:ext cx="8572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11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71813" y="1200150"/>
            <a:ext cx="442912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57500" y="1154113"/>
            <a:ext cx="8572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25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214313" y="2476500"/>
            <a:ext cx="3149601" cy="630238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dirty="0">
                <a:solidFill>
                  <a:srgbClr val="FF0000"/>
                </a:solidFill>
                <a:latin typeface="Bookman Old Style" pitchFamily="18" charset="0"/>
              </a:rPr>
              <a:t>Решение: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75" y="839788"/>
            <a:ext cx="6215063" cy="6000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300" dirty="0" err="1">
                <a:solidFill>
                  <a:srgbClr val="008000"/>
                </a:solidFill>
                <a:latin typeface="Bookman Old Style" pitchFamily="18" charset="0"/>
              </a:rPr>
              <a:t>ц</a:t>
            </a:r>
            <a:r>
              <a:rPr lang="ru-RU" sz="3300" dirty="0">
                <a:solidFill>
                  <a:srgbClr val="008000"/>
                </a:solidFill>
                <a:latin typeface="Bookman Old Style" pitchFamily="18" charset="0"/>
              </a:rPr>
              <a:t> пластмассы. Сколько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0200" y="857250"/>
            <a:ext cx="2816225" cy="6000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300" dirty="0">
                <a:solidFill>
                  <a:srgbClr val="008000"/>
                </a:solidFill>
                <a:latin typeface="Bookman Old Style" pitchFamily="18" charset="0"/>
              </a:rPr>
              <a:t>производит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7188" y="1543050"/>
            <a:ext cx="7543800" cy="6000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300" dirty="0">
                <a:solidFill>
                  <a:srgbClr val="008000"/>
                </a:solidFill>
                <a:latin typeface="Bookman Old Style" pitchFamily="18" charset="0"/>
              </a:rPr>
              <a:t>пластмассы линия производит за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500938" y="1357313"/>
            <a:ext cx="85725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715250" y="1890713"/>
            <a:ext cx="442913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500938" y="1844675"/>
            <a:ext cx="8572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45463" y="1530350"/>
            <a:ext cx="712787" cy="6000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300" dirty="0">
                <a:solidFill>
                  <a:srgbClr val="008000"/>
                </a:solidFill>
                <a:latin typeface="Bookman Old Style" pitchFamily="18" charset="0"/>
              </a:rPr>
              <a:t>ч?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071813" y="309245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11</a:t>
            </a: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3422650" y="3625850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3071813" y="3579813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25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3714750" y="3306763"/>
            <a:ext cx="571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∙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4564063" y="3313113"/>
            <a:ext cx="5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8000"/>
                </a:solidFill>
                <a:latin typeface="Bookman Old Style" pitchFamily="18" charset="0"/>
              </a:rPr>
              <a:t>=</a:t>
            </a:r>
            <a:endParaRPr lang="ru-RU" sz="400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786188" y="309245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4137025" y="3625850"/>
            <a:ext cx="442913" cy="1588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786188" y="3579813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5072063" y="309245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33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5072063" y="3627438"/>
            <a:ext cx="1143000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5072063" y="3579813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8000"/>
                </a:solidFill>
                <a:latin typeface="Bookman Old Style" pitchFamily="18" charset="0"/>
              </a:rPr>
              <a:t>100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2857496" y="4221312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33</a:t>
            </a:r>
          </a:p>
        </p:txBody>
      </p:sp>
      <p:cxnSp>
        <p:nvCxnSpPr>
          <p:cNvPr id="128" name="Прямая соединительная линия 127"/>
          <p:cNvCxnSpPr/>
          <p:nvPr/>
        </p:nvCxnSpPr>
        <p:spPr>
          <a:xfrm>
            <a:off x="2857496" y="4856173"/>
            <a:ext cx="1143000" cy="1587"/>
          </a:xfrm>
          <a:prstGeom prst="line">
            <a:avLst/>
          </a:prstGeom>
          <a:ln w="22225">
            <a:solidFill>
              <a:srgbClr val="00800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2814638" y="4792816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100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886200" y="4400550"/>
            <a:ext cx="4257700" cy="707886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∙</a:t>
            </a:r>
            <a:r>
              <a:rPr lang="ru-RU" sz="4000" dirty="0" smtClean="0">
                <a:solidFill>
                  <a:srgbClr val="008000"/>
                </a:solidFill>
                <a:latin typeface="Bookman Old Style" pitchFamily="18" charset="0"/>
              </a:rPr>
              <a:t>100  = 33 </a:t>
            </a:r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(кг)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-357188" y="5500688"/>
            <a:ext cx="3149601" cy="630237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500" dirty="0">
                <a:solidFill>
                  <a:srgbClr val="FF0000"/>
                </a:solidFill>
                <a:latin typeface="Bookman Old Style" pitchFamily="18" charset="0"/>
              </a:rPr>
              <a:t>Ответ:</a:t>
            </a:r>
            <a:endParaRPr lang="ru-RU" sz="35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1863725" y="5527675"/>
            <a:ext cx="11366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33</a:t>
            </a: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2649531" y="5513388"/>
            <a:ext cx="9223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8000"/>
                </a:solidFill>
                <a:latin typeface="Bookman Old Style" pitchFamily="18" charset="0"/>
              </a:rPr>
              <a:t>кг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357950" y="3357562"/>
            <a:ext cx="830677" cy="707886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dirty="0" smtClean="0">
                <a:solidFill>
                  <a:srgbClr val="008000"/>
                </a:solidFill>
                <a:latin typeface="Bookman Old Style" pitchFamily="18" charset="0"/>
              </a:rPr>
              <a:t>(</a:t>
            </a:r>
            <a:r>
              <a:rPr lang="ru-RU" sz="4000" dirty="0" err="1" smtClean="0">
                <a:solidFill>
                  <a:srgbClr val="008000"/>
                </a:solidFill>
                <a:latin typeface="Bookman Old Style" pitchFamily="18" charset="0"/>
              </a:rPr>
              <a:t>ц</a:t>
            </a:r>
            <a:r>
              <a:rPr lang="ru-RU" sz="4000" dirty="0" smtClean="0">
                <a:solidFill>
                  <a:srgbClr val="008000"/>
                </a:solidFill>
                <a:latin typeface="Bookman Old Style" pitchFamily="18" charset="0"/>
              </a:rPr>
              <a:t>)</a:t>
            </a:r>
            <a:endParaRPr lang="ru-RU" sz="4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85984" y="3214686"/>
            <a:ext cx="704040" cy="769441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 smtClean="0">
                <a:solidFill>
                  <a:srgbClr val="008000"/>
                </a:solidFill>
                <a:latin typeface="Bookman Old Style" pitchFamily="18" charset="0"/>
              </a:rPr>
              <a:t>1)</a:t>
            </a:r>
            <a:endParaRPr lang="ru-RU" sz="44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928794" y="4500570"/>
            <a:ext cx="704040" cy="769441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 smtClean="0">
                <a:solidFill>
                  <a:srgbClr val="008000"/>
                </a:solidFill>
                <a:latin typeface="Bookman Old Style" pitchFamily="18" charset="0"/>
              </a:rPr>
              <a:t>2)</a:t>
            </a:r>
            <a:endParaRPr lang="ru-RU" sz="44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18" grpId="0"/>
      <p:bldP spid="21" grpId="0"/>
      <p:bldP spid="22" grpId="0"/>
      <p:bldP spid="24" grpId="0"/>
      <p:bldP spid="25" grpId="0"/>
      <p:bldP spid="77" grpId="0"/>
      <p:bldP spid="79" grpId="0"/>
      <p:bldP spid="80" grpId="0"/>
      <p:bldP spid="81" grpId="0"/>
      <p:bldP spid="82" grpId="0"/>
      <p:bldP spid="84" grpId="0"/>
      <p:bldP spid="85" grpId="0"/>
      <p:bldP spid="87" grpId="0"/>
      <p:bldP spid="111" grpId="0"/>
      <p:bldP spid="129" grpId="0"/>
      <p:bldP spid="130" grpId="0"/>
      <p:bldP spid="131" grpId="0"/>
      <p:bldP spid="141" grpId="0"/>
      <p:bldP spid="142" grpId="0"/>
      <p:bldP spid="33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</TotalTime>
  <Words>512</Words>
  <Application>Microsoft Office PowerPoint</Application>
  <PresentationFormat>Экран (4:3)</PresentationFormat>
  <Paragraphs>256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Умножение дробей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18</cp:revision>
  <dcterms:created xsi:type="dcterms:W3CDTF">2012-11-11T10:47:36Z</dcterms:created>
  <dcterms:modified xsi:type="dcterms:W3CDTF">2014-03-31T01:43:08Z</dcterms:modified>
</cp:coreProperties>
</file>