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72" r:id="rId5"/>
    <p:sldId id="268" r:id="rId6"/>
    <p:sldId id="269" r:id="rId7"/>
    <p:sldId id="260" r:id="rId8"/>
    <p:sldId id="270" r:id="rId9"/>
    <p:sldId id="263" r:id="rId10"/>
    <p:sldId id="264" r:id="rId11"/>
    <p:sldId id="261" r:id="rId12"/>
    <p:sldId id="262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E0EF-C608-407F-A93C-9259C8879F4A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8790-3634-4BE1-B6ED-32EDDD4F44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E0EF-C608-407F-A93C-9259C8879F4A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8790-3634-4BE1-B6ED-32EDDD4F44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E0EF-C608-407F-A93C-9259C8879F4A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8790-3634-4BE1-B6ED-32EDDD4F44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E0EF-C608-407F-A93C-9259C8879F4A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8790-3634-4BE1-B6ED-32EDDD4F44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E0EF-C608-407F-A93C-9259C8879F4A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8790-3634-4BE1-B6ED-32EDDD4F44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E0EF-C608-407F-A93C-9259C8879F4A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8790-3634-4BE1-B6ED-32EDDD4F44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E0EF-C608-407F-A93C-9259C8879F4A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8790-3634-4BE1-B6ED-32EDDD4F44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E0EF-C608-407F-A93C-9259C8879F4A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8790-3634-4BE1-B6ED-32EDDD4F44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E0EF-C608-407F-A93C-9259C8879F4A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8790-3634-4BE1-B6ED-32EDDD4F44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E0EF-C608-407F-A93C-9259C8879F4A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8790-3634-4BE1-B6ED-32EDDD4F44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E0EF-C608-407F-A93C-9259C8879F4A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8790-3634-4BE1-B6ED-32EDDD4F44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1E0EF-C608-407F-A93C-9259C8879F4A}" type="datetimeFigureOut">
              <a:rPr lang="ru-RU" smtClean="0"/>
              <a:pPr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58790-3634-4BE1-B6ED-32EDDD4F44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Классическое определение</a:t>
            </a:r>
            <a:r>
              <a:rPr lang="ru-RU" b="1" dirty="0" smtClean="0">
                <a:solidFill>
                  <a:srgbClr val="C00000"/>
                </a:solidFill>
              </a:rPr>
              <a:t> вероятности.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Сложение </a:t>
            </a:r>
            <a:r>
              <a:rPr lang="ru-RU" b="1" dirty="0" smtClean="0">
                <a:solidFill>
                  <a:srgbClr val="C00000"/>
                </a:solidFill>
              </a:rPr>
              <a:t>и умножение вероятностей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52"/>
            <a:ext cx="8858280" cy="592935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Определение. </a:t>
            </a:r>
            <a:r>
              <a:rPr lang="ru-RU" dirty="0" smtClean="0"/>
              <a:t>События событий </a:t>
            </a:r>
            <a:r>
              <a:rPr lang="ru-RU" i="1" dirty="0" smtClean="0"/>
              <a:t>А</a:t>
            </a:r>
            <a:r>
              <a:rPr lang="ru-RU" dirty="0" smtClean="0"/>
              <a:t> и </a:t>
            </a:r>
            <a:r>
              <a:rPr lang="ru-RU" i="1" dirty="0" smtClean="0"/>
              <a:t>В</a:t>
            </a:r>
            <a:r>
              <a:rPr lang="ru-RU" dirty="0" smtClean="0"/>
              <a:t> называются </a:t>
            </a:r>
            <a:r>
              <a:rPr lang="ru-RU" b="1" i="1" dirty="0" smtClean="0"/>
              <a:t>независимыми</a:t>
            </a:r>
            <a:r>
              <a:rPr lang="ru-RU" dirty="0" smtClean="0"/>
              <a:t>, если появление одного из них не меняет вероятности появления другого. Событие </a:t>
            </a:r>
            <a:r>
              <a:rPr lang="ru-RU" i="1" dirty="0" smtClean="0"/>
              <a:t>А</a:t>
            </a:r>
            <a:r>
              <a:rPr lang="ru-RU" dirty="0" smtClean="0"/>
              <a:t> называется </a:t>
            </a:r>
            <a:r>
              <a:rPr lang="ru-RU" b="1" i="1" dirty="0" smtClean="0"/>
              <a:t>зависимым</a:t>
            </a:r>
            <a:r>
              <a:rPr lang="ru-RU" dirty="0" smtClean="0"/>
              <a:t> от события </a:t>
            </a:r>
            <a:r>
              <a:rPr lang="ru-RU" i="1" dirty="0" smtClean="0"/>
              <a:t>В</a:t>
            </a:r>
            <a:r>
              <a:rPr lang="ru-RU" dirty="0" smtClean="0"/>
              <a:t>, если вероятность события </a:t>
            </a:r>
            <a:r>
              <a:rPr lang="ru-RU" i="1" dirty="0" smtClean="0"/>
              <a:t>А</a:t>
            </a:r>
            <a:r>
              <a:rPr lang="ru-RU" dirty="0" smtClean="0"/>
              <a:t> меняется в зависимости от того, произошло событие </a:t>
            </a:r>
            <a:r>
              <a:rPr lang="ru-RU" i="1" dirty="0" smtClean="0"/>
              <a:t>В</a:t>
            </a:r>
            <a:r>
              <a:rPr lang="ru-RU" dirty="0" smtClean="0"/>
              <a:t> или нет.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Теорема об умножении вероятностей.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Вероятность произведения </a:t>
            </a:r>
            <a:r>
              <a:rPr lang="ru-RU" b="1" dirty="0" smtClean="0"/>
              <a:t>независимых </a:t>
            </a:r>
            <a:r>
              <a:rPr lang="ru-RU" dirty="0" smtClean="0"/>
              <a:t>событий </a:t>
            </a:r>
            <a:r>
              <a:rPr lang="ru-RU" i="1" dirty="0" smtClean="0"/>
              <a:t>А</a:t>
            </a:r>
            <a:r>
              <a:rPr lang="ru-RU" dirty="0" smtClean="0"/>
              <a:t> и </a:t>
            </a:r>
            <a:r>
              <a:rPr lang="ru-RU" i="1" dirty="0" smtClean="0"/>
              <a:t>В</a:t>
            </a:r>
            <a:r>
              <a:rPr lang="ru-RU" dirty="0" smtClean="0"/>
              <a:t> вычисляется по формуле:    </a:t>
            </a:r>
            <a:r>
              <a:rPr lang="en-US" b="1" dirty="0" smtClean="0">
                <a:solidFill>
                  <a:srgbClr val="C00000"/>
                </a:solidFill>
              </a:rPr>
              <a:t>P(</a:t>
            </a:r>
            <a:r>
              <a:rPr lang="ru-RU" b="1" dirty="0" smtClean="0">
                <a:solidFill>
                  <a:srgbClr val="C00000"/>
                </a:solidFill>
              </a:rPr>
              <a:t>АВ</a:t>
            </a:r>
            <a:r>
              <a:rPr lang="en-US" b="1" dirty="0" smtClean="0">
                <a:solidFill>
                  <a:srgbClr val="C00000"/>
                </a:solidFill>
              </a:rPr>
              <a:t>)</a:t>
            </a:r>
            <a:r>
              <a:rPr lang="ru-RU" b="1" dirty="0" smtClean="0">
                <a:solidFill>
                  <a:srgbClr val="C00000"/>
                </a:solidFill>
              </a:rPr>
              <a:t>=</a:t>
            </a:r>
            <a:r>
              <a:rPr lang="en-US" b="1" dirty="0" smtClean="0">
                <a:solidFill>
                  <a:srgbClr val="C00000"/>
                </a:solidFill>
              </a:rPr>
              <a:t>P(A)</a:t>
            </a:r>
            <a:r>
              <a:rPr lang="ru-RU" b="1" dirty="0" smtClean="0">
                <a:solidFill>
                  <a:srgbClr val="C00000"/>
                </a:solidFill>
              </a:rPr>
              <a:t>*</a:t>
            </a:r>
            <a:r>
              <a:rPr lang="en-US" b="1" dirty="0" smtClean="0">
                <a:solidFill>
                  <a:srgbClr val="C00000"/>
                </a:solidFill>
              </a:rPr>
              <a:t>P(B)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.</a:t>
            </a:r>
          </a:p>
          <a:p>
            <a:pPr indent="12700">
              <a:buNone/>
            </a:pPr>
            <a:endParaRPr lang="ru-RU" sz="3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indent="12700">
              <a:buNone/>
            </a:pPr>
            <a:r>
              <a:rPr lang="ru-RU" sz="3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Например, вероятность выпадения орла на двух монетах </a:t>
            </a:r>
            <a:r>
              <a:rPr lang="en-US" sz="3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P(AB)=</a:t>
            </a:r>
            <a:r>
              <a:rPr lang="ru-RU" sz="3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0,5*0,5=0,25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640960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600" dirty="0" smtClean="0"/>
              <a:t>1. Из колоды карт вынимают наудачу одну карту. Какова вероятность что из колоды  будет вынут туз </a:t>
            </a:r>
            <a:r>
              <a:rPr lang="ru-RU" sz="2600" b="1" dirty="0" smtClean="0"/>
              <a:t>или</a:t>
            </a:r>
            <a:r>
              <a:rPr lang="ru-RU" sz="2600" dirty="0" smtClean="0"/>
              <a:t> король?</a:t>
            </a:r>
          </a:p>
          <a:p>
            <a:pPr>
              <a:buNone/>
            </a:pPr>
            <a:r>
              <a:rPr lang="ru-RU" sz="2600" dirty="0" smtClean="0"/>
              <a:t>2. Бросают игральную кость. Какова вероятность, что выпадет 1, 2, </a:t>
            </a:r>
            <a:r>
              <a:rPr lang="ru-RU" sz="2600" b="1" dirty="0" smtClean="0"/>
              <a:t>или</a:t>
            </a:r>
            <a:r>
              <a:rPr lang="ru-RU" sz="2600" dirty="0" smtClean="0"/>
              <a:t> 3?</a:t>
            </a:r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r>
              <a:rPr lang="ru-RU" sz="2600" b="1" i="1" dirty="0" smtClean="0">
                <a:solidFill>
                  <a:srgbClr val="C00000"/>
                </a:solidFill>
              </a:rPr>
              <a:t>Определение.</a:t>
            </a:r>
            <a:r>
              <a:rPr lang="ru-RU" sz="2600" b="1" i="1" dirty="0" smtClean="0"/>
              <a:t> Суммой</a:t>
            </a:r>
            <a:r>
              <a:rPr lang="ru-RU" sz="2600" dirty="0" smtClean="0"/>
              <a:t> событий </a:t>
            </a:r>
            <a:r>
              <a:rPr lang="ru-RU" sz="2600" i="1" dirty="0" smtClean="0"/>
              <a:t>А</a:t>
            </a:r>
            <a:r>
              <a:rPr lang="ru-RU" sz="2600" dirty="0" smtClean="0"/>
              <a:t> и </a:t>
            </a:r>
            <a:r>
              <a:rPr lang="ru-RU" sz="2600" i="1" dirty="0" smtClean="0"/>
              <a:t>В</a:t>
            </a:r>
            <a:r>
              <a:rPr lang="ru-RU" sz="2600" dirty="0" smtClean="0"/>
              <a:t> называется событие </a:t>
            </a:r>
            <a:r>
              <a:rPr lang="ru-RU" sz="2600" i="1" dirty="0" smtClean="0"/>
              <a:t>А </a:t>
            </a:r>
            <a:r>
              <a:rPr lang="ru-RU" sz="2600" b="1" i="1" dirty="0" smtClean="0"/>
              <a:t>+</a:t>
            </a:r>
            <a:r>
              <a:rPr lang="ru-RU" sz="2600" i="1" dirty="0" smtClean="0"/>
              <a:t> В</a:t>
            </a:r>
            <a:r>
              <a:rPr lang="ru-RU" sz="2600" dirty="0" smtClean="0"/>
              <a:t>, которое наступает тогда и только тогда, когда наступает хотя бы одно из событий: </a:t>
            </a:r>
            <a:r>
              <a:rPr lang="ru-RU" sz="2600" i="1" dirty="0" smtClean="0"/>
              <a:t>А</a:t>
            </a:r>
            <a:r>
              <a:rPr lang="ru-RU" sz="2600" dirty="0" smtClean="0"/>
              <a:t> </a:t>
            </a:r>
            <a:r>
              <a:rPr lang="ru-RU" sz="2600" b="1" dirty="0" smtClean="0"/>
              <a:t>или</a:t>
            </a:r>
            <a:r>
              <a:rPr lang="ru-RU" sz="2600" dirty="0" smtClean="0"/>
              <a:t> </a:t>
            </a:r>
            <a:r>
              <a:rPr lang="ru-RU" sz="2600" i="1" dirty="0" smtClean="0"/>
              <a:t>В.</a:t>
            </a:r>
            <a:endParaRPr lang="ru-RU" sz="2600" dirty="0" smtClean="0"/>
          </a:p>
          <a:p>
            <a:pPr>
              <a:buNone/>
            </a:pPr>
            <a:r>
              <a:rPr lang="ru-RU" sz="2600" b="1" dirty="0" smtClean="0">
                <a:solidFill>
                  <a:srgbClr val="C00000"/>
                </a:solidFill>
              </a:rPr>
              <a:t>Теорема о сложении вероятностей</a:t>
            </a:r>
            <a:r>
              <a:rPr lang="ru-RU" sz="2600" b="1" dirty="0" smtClean="0"/>
              <a:t>.</a:t>
            </a:r>
            <a:r>
              <a:rPr lang="ru-RU" sz="2600" dirty="0" smtClean="0"/>
              <a:t> Вероятность появления одного из двух </a:t>
            </a:r>
            <a:r>
              <a:rPr lang="ru-RU" sz="2600" b="1" i="1" dirty="0" smtClean="0"/>
              <a:t>несовместных</a:t>
            </a:r>
            <a:r>
              <a:rPr lang="ru-RU" sz="2600" dirty="0" smtClean="0"/>
              <a:t> событий равна сумме вероятностей этих событий. </a:t>
            </a:r>
            <a:r>
              <a:rPr lang="en-US" sz="2600" dirty="0" smtClean="0"/>
              <a:t>P(</a:t>
            </a:r>
            <a:r>
              <a:rPr lang="ru-RU" sz="2600" dirty="0" smtClean="0"/>
              <a:t>А+В</a:t>
            </a:r>
            <a:r>
              <a:rPr lang="en-US" sz="2600" dirty="0" smtClean="0"/>
              <a:t>)</a:t>
            </a:r>
            <a:r>
              <a:rPr lang="ru-RU" sz="2600" dirty="0" smtClean="0"/>
              <a:t>=</a:t>
            </a:r>
            <a:r>
              <a:rPr lang="en-US" sz="2600" dirty="0" smtClean="0"/>
              <a:t>P(A)+P(B)</a:t>
            </a:r>
            <a:endParaRPr lang="ru-RU" sz="2600" dirty="0" smtClean="0"/>
          </a:p>
          <a:p>
            <a:pPr>
              <a:buNone/>
            </a:pPr>
            <a:r>
              <a:rPr lang="ru-RU" sz="2600" b="1" dirty="0" smtClean="0">
                <a:solidFill>
                  <a:srgbClr val="00B0F0"/>
                </a:solidFill>
              </a:rPr>
              <a:t>(Несовместные</a:t>
            </a:r>
            <a:r>
              <a:rPr lang="ru-RU" sz="2600" dirty="0" smtClean="0">
                <a:solidFill>
                  <a:srgbClr val="00B0F0"/>
                </a:solidFill>
              </a:rPr>
              <a:t> события - это те, которые не могут произойти одновременно)</a:t>
            </a:r>
          </a:p>
          <a:p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Бросаются одновременно две игральные кости. Найти вероятности следующих событий: </a:t>
            </a:r>
          </a:p>
          <a:p>
            <a:pPr lvl="1"/>
            <a:r>
              <a:rPr lang="ru-RU" dirty="0" smtClean="0"/>
              <a:t>сумма выпавших очков равна 8; </a:t>
            </a:r>
          </a:p>
          <a:p>
            <a:pPr lvl="1"/>
            <a:r>
              <a:rPr lang="ru-RU" dirty="0" smtClean="0"/>
              <a:t>произведение выпавших очков равно 8.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одной коробке 2 белых и 3 чёрных шара, во второй – 5 белых и 1 чёрный. Из каждой коробки вынимают по одному шару. Какова вероятность, что </a:t>
            </a:r>
            <a:r>
              <a:rPr lang="ru-RU" b="1" dirty="0" smtClean="0"/>
              <a:t>хотя бы один </a:t>
            </a:r>
            <a:r>
              <a:rPr lang="ru-RU" dirty="0" smtClean="0"/>
              <a:t>из них будет чёрным?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 родителей </a:t>
            </a:r>
            <a:r>
              <a:rPr lang="en-US" dirty="0" smtClean="0"/>
              <a:t>I </a:t>
            </a:r>
            <a:r>
              <a:rPr lang="ru-RU" dirty="0" smtClean="0"/>
              <a:t> и </a:t>
            </a:r>
            <a:r>
              <a:rPr lang="en-US" dirty="0" smtClean="0"/>
              <a:t>IV</a:t>
            </a:r>
            <a:r>
              <a:rPr lang="ru-RU" dirty="0" smtClean="0"/>
              <a:t> группы крови. Какова вероятность, что у их ребёнка группа крови будет другой?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sz="2400" b="1" dirty="0" smtClean="0"/>
              <a:t>Пример.</a:t>
            </a:r>
            <a:r>
              <a:rPr lang="ru-RU" sz="2400" dirty="0" smtClean="0"/>
              <a:t> В первом ящике 1 белый и 5 черных шаров, во втором 8 белых и 4 черных шара. Из каждого ящика вынули по шару. Найти вероятность того, что один из вынутых шаров белый, а другой – черный.</a:t>
            </a:r>
          </a:p>
          <a:p>
            <a:pPr>
              <a:lnSpc>
                <a:spcPct val="120000"/>
              </a:lnSpc>
              <a:buNone/>
            </a:pPr>
            <a:r>
              <a:rPr lang="ru-RU" sz="2400" b="1" dirty="0" smtClean="0"/>
              <a:t>Решение.</a:t>
            </a:r>
            <a:r>
              <a:rPr lang="ru-RU" sz="2400" dirty="0" smtClean="0"/>
              <a:t> Обозначим события: </a:t>
            </a:r>
            <a:r>
              <a:rPr lang="ru-RU" sz="2400" i="1" dirty="0" smtClean="0"/>
              <a:t>А</a:t>
            </a:r>
            <a:r>
              <a:rPr lang="ru-RU" sz="2400" dirty="0" smtClean="0"/>
              <a:t> – вынули белый шар из первого ящика,  Р(А)=1/6;    </a:t>
            </a:r>
            <a:r>
              <a:rPr lang="ru-RU" sz="2400" i="1" dirty="0" smtClean="0"/>
              <a:t> В</a:t>
            </a:r>
            <a:r>
              <a:rPr lang="ru-RU" sz="2400" dirty="0" smtClean="0"/>
              <a:t> – белый шар из второго ящика,  Р(В)=2/3;</a:t>
            </a:r>
          </a:p>
          <a:p>
            <a:pPr>
              <a:lnSpc>
                <a:spcPct val="120000"/>
              </a:lnSpc>
            </a:pPr>
            <a:r>
              <a:rPr lang="ru-RU" sz="2400" dirty="0" smtClean="0"/>
              <a:t>А- вынули черный шар из первого ящика, Р(А)=5/6; </a:t>
            </a:r>
          </a:p>
          <a:p>
            <a:pPr>
              <a:lnSpc>
                <a:spcPct val="120000"/>
              </a:lnSpc>
            </a:pPr>
            <a:r>
              <a:rPr lang="ru-RU" sz="2400" dirty="0" smtClean="0"/>
              <a:t>В- черный шар из второго ящика, Р(В)=1/3; </a:t>
            </a:r>
          </a:p>
          <a:p>
            <a:pPr>
              <a:lnSpc>
                <a:spcPct val="120000"/>
              </a:lnSpc>
            </a:pPr>
            <a:r>
              <a:rPr lang="ru-RU" sz="2400" dirty="0" smtClean="0"/>
              <a:t>Нам нужно, чтобы произошло одно из событий  А В или  А В. </a:t>
            </a:r>
          </a:p>
          <a:p>
            <a:pPr>
              <a:lnSpc>
                <a:spcPct val="120000"/>
              </a:lnSpc>
            </a:pPr>
            <a:r>
              <a:rPr lang="ru-RU" sz="2400" dirty="0" smtClean="0"/>
              <a:t>По теореме об умножении вероятностей:  Р(АВ)=1/18;  Р(АВ)=10/18; </a:t>
            </a:r>
            <a:br>
              <a:rPr lang="ru-RU" sz="2400" dirty="0" smtClean="0"/>
            </a:br>
            <a:r>
              <a:rPr lang="ru-RU" sz="2400" dirty="0" smtClean="0"/>
              <a:t>Тогда искомая вероятность по теореме сложения будет  11/18.  </a:t>
            </a:r>
            <a:br>
              <a:rPr lang="ru-RU" sz="2400" dirty="0" smtClean="0"/>
            </a:br>
            <a:endParaRPr lang="ru-RU" sz="2400" dirty="0" smtClean="0"/>
          </a:p>
          <a:p>
            <a:pPr>
              <a:lnSpc>
                <a:spcPct val="120000"/>
              </a:lnSpc>
            </a:pP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8596" y="3000372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642910" y="5000636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28596" y="3500438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357950" y="4572008"/>
            <a:ext cx="14401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000628" y="3500438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072198" y="3000372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927744" y="4071942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786710" y="4071942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 l="25987" t="22148" r="17217" b="30145"/>
          <a:stretch>
            <a:fillRect/>
          </a:stretch>
        </p:blipFill>
        <p:spPr bwMode="auto">
          <a:xfrm>
            <a:off x="-984" y="500042"/>
            <a:ext cx="9049311" cy="608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Классическое определение вероятности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Вероятностью</a:t>
            </a:r>
            <a:r>
              <a:rPr lang="ru-RU" dirty="0" smtClean="0"/>
              <a:t> события А называют отношение числа тех исходов, в результате которых наступает событие А, к числу всех (равновозможных) исходов этого испытания.</a:t>
            </a:r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2627784" y="4077072"/>
          <a:ext cx="3963987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Формула" r:id="rId3" imgW="876240" imgH="393480" progId="Equation.3">
                  <p:embed/>
                </p:oleObj>
              </mc:Choice>
              <mc:Fallback>
                <p:oleObj name="Формула" r:id="rId3" imgW="87624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077072"/>
                        <a:ext cx="3963987" cy="17811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1750">
                        <a:solidFill>
                          <a:srgbClr val="8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Невозможные и достоверные события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795320" cy="428133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Событие</a:t>
            </a:r>
            <a:r>
              <a:rPr lang="en-US" sz="2800" dirty="0" smtClean="0"/>
              <a:t> </a:t>
            </a:r>
            <a:r>
              <a:rPr lang="ru-RU" sz="2800" dirty="0" smtClean="0"/>
              <a:t>А, которое не наступит ни при каких обстоятельствах называется </a:t>
            </a:r>
            <a:r>
              <a:rPr lang="ru-RU" sz="2800" dirty="0" smtClean="0">
                <a:solidFill>
                  <a:srgbClr val="FF0000"/>
                </a:solidFill>
              </a:rPr>
              <a:t>невозможным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r>
              <a:rPr lang="ru-RU" sz="2800" dirty="0" smtClean="0"/>
              <a:t>Вероятность наступления такого события равна 0:   </a:t>
            </a:r>
            <a:r>
              <a:rPr lang="ru-RU" sz="2800" u="sng" dirty="0" smtClean="0"/>
              <a:t>Р(А)=0.</a:t>
            </a:r>
          </a:p>
          <a:p>
            <a:r>
              <a:rPr lang="ru-RU" sz="2800" dirty="0" smtClean="0"/>
              <a:t>Событие В, которое наступит обязательно, называется </a:t>
            </a:r>
            <a:r>
              <a:rPr lang="ru-RU" sz="2800" dirty="0" smtClean="0">
                <a:solidFill>
                  <a:srgbClr val="FF0000"/>
                </a:solidFill>
              </a:rPr>
              <a:t>достоверным</a:t>
            </a:r>
            <a:r>
              <a:rPr lang="ru-RU" sz="2800" dirty="0" smtClean="0"/>
              <a:t>. </a:t>
            </a:r>
          </a:p>
          <a:p>
            <a:pPr marL="0" indent="0">
              <a:buNone/>
            </a:pPr>
            <a:r>
              <a:rPr lang="ru-RU" sz="2800" dirty="0" smtClean="0"/>
              <a:t>Вероятность наступления достоверного события          равна 1:  </a:t>
            </a:r>
            <a:r>
              <a:rPr lang="ru-RU" sz="2800" u="sng" dirty="0" smtClean="0"/>
              <a:t>Р(В)=1.</a:t>
            </a:r>
            <a:endParaRPr lang="ru-RU" sz="2800" u="sng" dirty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5059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Противоположные события</a:t>
            </a:r>
            <a:endParaRPr lang="ru-RU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07504" y="5013176"/>
                <a:ext cx="9001000" cy="852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2800" smtClean="0"/>
                        <m:t>Сумма вероятностей противоположных событий равна</m:t>
                      </m:r>
                      <m:r>
                        <m:rPr>
                          <m:nor/>
                        </m:rPr>
                        <a:rPr lang="ru-RU" sz="2800" b="0" i="0" smtClean="0"/>
                        <m:t> </m:t>
                      </m:r>
                      <m:r>
                        <m:rPr>
                          <m:nor/>
                        </m:rPr>
                        <a:rPr lang="ru-RU" sz="2800" smtClean="0"/>
                        <m:t>единице:</m:t>
                      </m:r>
                      <m:r>
                        <a:rPr lang="ru-RU" sz="2800" b="0" i="1" smtClean="0">
                          <a:latin typeface="Cambria Math"/>
                        </a:rPr>
                        <m:t>  </m:t>
                      </m:r>
                      <m:r>
                        <a:rPr lang="ru-RU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Р</m:t>
                      </m:r>
                      <m:d>
                        <m:dPr>
                          <m:ctrlPr>
                            <a:rPr lang="ru-RU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</m:d>
                      <m:r>
                        <a:rPr lang="ru-RU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+Р</m:t>
                      </m:r>
                      <m:d>
                        <m:dPr>
                          <m:ctrlPr>
                            <a:rPr lang="ru-RU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ru-RU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ru-RU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А</m:t>
                              </m:r>
                            </m:e>
                          </m:acc>
                        </m:e>
                      </m:d>
                      <m:r>
                        <a:rPr lang="ru-RU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013176"/>
                <a:ext cx="9001000" cy="85273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1"/>
              <p:cNvSpPr>
                <a:spLocks noChangeArrowheads="1"/>
              </p:cNvSpPr>
              <p:nvPr/>
            </p:nvSpPr>
            <p:spPr bwMode="auto">
              <a:xfrm>
                <a:off x="338386" y="1565699"/>
                <a:ext cx="8266062" cy="30477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400" b="1" i="1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Verdana" pitchFamily="34" charset="0"/>
                    <a:cs typeface="Arial" pitchFamily="34" charset="0"/>
                  </a:rPr>
                  <a:t>Противоположными</a:t>
                </a:r>
                <a:r>
                  <a:rPr kumimoji="0" lang="ru-RU" altLang="ru-RU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Verdana" pitchFamily="34" charset="0"/>
                    <a:cs typeface="Arial" pitchFamily="34" charset="0"/>
                  </a:rPr>
                  <a:t> </a:t>
                </a:r>
                <a:r>
                  <a:rPr kumimoji="0" lang="ru-RU" altLang="ru-RU" sz="2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  <a:cs typeface="Arial" pitchFamily="34" charset="0"/>
                  </a:rPr>
                  <a:t>называют два единственно возможных события, образующих полную группу. Если одно из двух противоположных событий обозначено через </a:t>
                </a:r>
                <a:r>
                  <a:rPr kumimoji="0" lang="ru-RU" altLang="ru-RU" sz="240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  <a:cs typeface="Arial" pitchFamily="34" charset="0"/>
                  </a:rPr>
                  <a:t>А</a:t>
                </a:r>
                <a:r>
                  <a:rPr kumimoji="0" lang="ru-RU" altLang="ru-RU" sz="2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  <a:cs typeface="Arial" pitchFamily="34" charset="0"/>
                  </a:rPr>
                  <a:t>, то другое принято обозначать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ru-RU" altLang="ru-RU" sz="24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kumimoji="0" lang="ru-RU" altLang="ru-RU" sz="24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  <m:t>А</m:t>
                        </m:r>
                      </m:e>
                    </m:acc>
                  </m:oMath>
                </a14:m>
                <a:r>
                  <a:rPr kumimoji="0" lang="ru-RU" altLang="ru-RU" sz="2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  <a:cs typeface="Arial" pitchFamily="34" charset="0"/>
                  </a:rPr>
                  <a:t>.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400" b="0" i="1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  <a:cs typeface="Arial" pitchFamily="34" charset="0"/>
                  </a:rPr>
                  <a:t>Пример.</a:t>
                </a:r>
                <a:r>
                  <a:rPr kumimoji="0" lang="ru-RU" altLang="ru-RU" sz="2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  <a:cs typeface="Arial" pitchFamily="34" charset="0"/>
                  </a:rPr>
                  <a:t> Из ящика наудачу взята деталь. События «появилась стандартная деталь» и «появилась нестандартная деталь» — противоположные.</a:t>
                </a:r>
                <a:endParaRPr kumimoji="0" lang="ru-RU" altLang="ru-R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4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386" y="1565699"/>
                <a:ext cx="8266062" cy="3047757"/>
              </a:xfrm>
              <a:prstGeom prst="rect">
                <a:avLst/>
              </a:prstGeom>
              <a:blipFill rotWithShape="1">
                <a:blip r:embed="rId3"/>
                <a:stretch>
                  <a:fillRect l="-2288" t="-1200" r="-959" b="-38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072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Зависимые и независимые события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58" y="3286124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Совместные и несовместные события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3885863"/>
            <a:ext cx="878687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000" dirty="0" smtClean="0">
                <a:solidFill>
                  <a:srgbClr val="0070C0"/>
                </a:solidFill>
              </a:rPr>
              <a:t>Случайные события </a:t>
            </a:r>
            <a:r>
              <a:rPr lang="ru-RU" sz="3000" i="1" dirty="0" smtClean="0">
                <a:solidFill>
                  <a:srgbClr val="0070C0"/>
                </a:solidFill>
              </a:rPr>
              <a:t>А</a:t>
            </a:r>
            <a:r>
              <a:rPr lang="ru-RU" sz="3000" dirty="0" smtClean="0">
                <a:solidFill>
                  <a:srgbClr val="0070C0"/>
                </a:solidFill>
              </a:rPr>
              <a:t> и </a:t>
            </a:r>
            <a:r>
              <a:rPr lang="ru-RU" sz="3000" i="1" dirty="0" smtClean="0">
                <a:solidFill>
                  <a:srgbClr val="0070C0"/>
                </a:solidFill>
              </a:rPr>
              <a:t>B</a:t>
            </a:r>
            <a:r>
              <a:rPr lang="ru-RU" sz="3000" dirty="0" smtClean="0">
                <a:solidFill>
                  <a:srgbClr val="0070C0"/>
                </a:solidFill>
              </a:rPr>
              <a:t> называются </a:t>
            </a:r>
            <a:r>
              <a:rPr lang="ru-RU" sz="3000" b="1" i="1" dirty="0" smtClean="0">
                <a:solidFill>
                  <a:srgbClr val="0070C0"/>
                </a:solidFill>
              </a:rPr>
              <a:t>совместными</a:t>
            </a:r>
            <a:r>
              <a:rPr lang="ru-RU" sz="3000" dirty="0" smtClean="0">
                <a:solidFill>
                  <a:srgbClr val="0070C0"/>
                </a:solidFill>
              </a:rPr>
              <a:t>, если при данном испытании могут произойти оба эти события.</a:t>
            </a:r>
          </a:p>
          <a:p>
            <a:pP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B0F0"/>
                </a:solidFill>
              </a:rPr>
              <a:t>Несовместные</a:t>
            </a:r>
            <a:r>
              <a:rPr lang="ru-RU" sz="3000" dirty="0" smtClean="0">
                <a:solidFill>
                  <a:srgbClr val="00B0F0"/>
                </a:solidFill>
              </a:rPr>
              <a:t> события - это те, которые не могут произойти одновременно.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00042"/>
            <a:ext cx="90011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</a:rPr>
              <a:t>События </a:t>
            </a:r>
            <a:r>
              <a:rPr lang="ru-RU" sz="3000" i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</a:rPr>
              <a:t> и </a:t>
            </a:r>
            <a:r>
              <a:rPr lang="ru-RU" sz="3000" i="1" dirty="0" smtClean="0">
                <a:solidFill>
                  <a:schemeClr val="accent1">
                    <a:lumMod val="50000"/>
                  </a:schemeClr>
                </a:solidFill>
              </a:rPr>
              <a:t>В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</a:rPr>
              <a:t> называются </a:t>
            </a:r>
            <a:r>
              <a:rPr lang="ru-RU" sz="3000" b="1" i="1" dirty="0" smtClean="0">
                <a:solidFill>
                  <a:schemeClr val="accent1">
                    <a:lumMod val="50000"/>
                  </a:schemeClr>
                </a:solidFill>
              </a:rPr>
              <a:t>независимыми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</a:rPr>
              <a:t>, если появление одного из них </a:t>
            </a:r>
            <a:r>
              <a:rPr lang="ru-RU" sz="3000" b="1" dirty="0" smtClean="0">
                <a:solidFill>
                  <a:schemeClr val="accent1">
                    <a:lumMod val="50000"/>
                  </a:schemeClr>
                </a:solidFill>
              </a:rPr>
              <a:t>не меняет 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</a:rPr>
              <a:t>вероятности появления другого. </a:t>
            </a:r>
          </a:p>
          <a:p>
            <a:pPr>
              <a:buFont typeface="Arial" pitchFamily="34" charset="0"/>
              <a:buChar char="•"/>
            </a:pP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</a:rPr>
              <a:t>Событие </a:t>
            </a:r>
            <a:r>
              <a:rPr lang="ru-RU" sz="3000" i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</a:rPr>
              <a:t> называется </a:t>
            </a:r>
            <a:r>
              <a:rPr lang="ru-RU" sz="3000" b="1" i="1" dirty="0" smtClean="0">
                <a:solidFill>
                  <a:schemeClr val="accent1">
                    <a:lumMod val="50000"/>
                  </a:schemeClr>
                </a:solidFill>
              </a:rPr>
              <a:t>зависимым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</a:rPr>
              <a:t> от события </a:t>
            </a:r>
            <a:r>
              <a:rPr lang="ru-RU" sz="3000" i="1" dirty="0" smtClean="0">
                <a:solidFill>
                  <a:schemeClr val="accent1">
                    <a:lumMod val="50000"/>
                  </a:schemeClr>
                </a:solidFill>
              </a:rPr>
              <a:t>В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</a:rPr>
              <a:t>, если вероятность события </a:t>
            </a:r>
            <a:r>
              <a:rPr lang="ru-RU" sz="3000" i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</a:rPr>
              <a:t> меняется в зависимости от того, произошло событие </a:t>
            </a:r>
            <a:r>
              <a:rPr lang="ru-RU" sz="3000" i="1" dirty="0" smtClean="0">
                <a:solidFill>
                  <a:schemeClr val="accent1">
                    <a:lumMod val="50000"/>
                  </a:schemeClr>
                </a:solidFill>
              </a:rPr>
              <a:t>В</a:t>
            </a: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</a:rPr>
              <a:t> или 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829212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Примеры задач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Какова вероятность, что бри бросании монеты выпадет орёл?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Какова вероятность, что при бросании игрального кубика выпадет шестёрка?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Из колоды карт наудачу вытягивают карту. Какова вероятность что это будет король?</a:t>
            </a:r>
            <a:endParaRPr lang="ru-RU" dirty="0"/>
          </a:p>
        </p:txBody>
      </p:sp>
      <p:sp>
        <p:nvSpPr>
          <p:cNvPr id="30722" name="AutoShape 2" descr="Картинки по запросу игральный куби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4" name="AutoShape 4" descr="Картинки по запросу игральный куби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скачанные файл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214290"/>
            <a:ext cx="1085850" cy="866775"/>
          </a:xfrm>
          <a:prstGeom prst="rect">
            <a:avLst/>
          </a:prstGeom>
        </p:spPr>
      </p:pic>
      <p:sp>
        <p:nvSpPr>
          <p:cNvPr id="30726" name="AutoShape 6" descr="Картинки по запросу моне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8" name="AutoShape 8" descr="Картинки по запросу моне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214290"/>
            <a:ext cx="1571636" cy="829051"/>
          </a:xfrm>
          <a:prstGeom prst="rect">
            <a:avLst/>
          </a:prstGeom>
        </p:spPr>
      </p:pic>
      <p:pic>
        <p:nvPicPr>
          <p:cNvPr id="10" name="Рисунок 9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72396" y="500042"/>
            <a:ext cx="1371609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6699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4. Из коробки, где лежат 3 чёрных и 5 белых шаров достают наугад один шар. Какова вероятность, что будет вынут белый шар?</a:t>
            </a:r>
          </a:p>
          <a:p>
            <a:pPr>
              <a:buNone/>
            </a:pPr>
            <a:r>
              <a:rPr lang="ru-RU" sz="2800" dirty="0" smtClean="0"/>
              <a:t>5. Бросают две игральные кости. Какова вероятность что сумма выпавших очков будет равна 9? Какова наиболее вероятная сумма?</a:t>
            </a:r>
          </a:p>
          <a:p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99591" y="3356993"/>
          <a:ext cx="7272811" cy="3240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8973"/>
                <a:gridCol w="1038973"/>
                <a:gridCol w="1038973"/>
                <a:gridCol w="1038973"/>
                <a:gridCol w="1038973"/>
                <a:gridCol w="1038973"/>
                <a:gridCol w="1038973"/>
              </a:tblGrid>
              <a:tr h="46290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очки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6290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</a:tr>
              <a:tr h="46290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</a:tr>
              <a:tr h="46290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</a:t>
                      </a:r>
                      <a:endParaRPr lang="ru-RU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290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</a:t>
                      </a:r>
                      <a:endParaRPr lang="ru-RU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</a:t>
                      </a:r>
                      <a:endParaRPr lang="ru-RU" sz="2400" dirty="0"/>
                    </a:p>
                  </a:txBody>
                  <a:tcPr/>
                </a:tc>
              </a:tr>
              <a:tr h="46290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</a:t>
                      </a:r>
                      <a:endParaRPr lang="ru-RU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</a:t>
                      </a:r>
                      <a:endParaRPr lang="ru-RU" sz="2400" dirty="0"/>
                    </a:p>
                  </a:txBody>
                  <a:tcPr/>
                </a:tc>
              </a:tr>
              <a:tr h="46290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</a:t>
                      </a:r>
                      <a:endParaRPr lang="ru-RU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4829212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FF0000"/>
                </a:solidFill>
              </a:rPr>
              <a:t>Примеры задач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829212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Примеры задач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928670"/>
            <a:ext cx="8229600" cy="519749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6. Какова вероятность, что бри бросании двух монет хотя бы раз выпадет орёл?</a:t>
            </a:r>
          </a:p>
          <a:p>
            <a:pPr marL="0" indent="0">
              <a:buNone/>
            </a:pPr>
            <a:r>
              <a:rPr lang="ru-RU" dirty="0" smtClean="0"/>
              <a:t>Какова вероятность, что при двукратном  бросании игрального кубика в сумме выпадет семь?</a:t>
            </a:r>
          </a:p>
          <a:p>
            <a:pPr marL="0" indent="0">
              <a:buNone/>
            </a:pPr>
            <a:endParaRPr lang="ru-RU" smtClean="0"/>
          </a:p>
          <a:p>
            <a:pPr marL="0" indent="0">
              <a:buNone/>
            </a:pPr>
            <a:r>
              <a:rPr lang="ru-RU" smtClean="0"/>
              <a:t>7. </a:t>
            </a:r>
            <a:r>
              <a:rPr lang="ru-RU" dirty="0" smtClean="0"/>
              <a:t>Из колоды карт наудачу вытягивают  две карты. Какова вероятность, что король выпадет оба раза?</a:t>
            </a:r>
            <a:endParaRPr lang="ru-RU" dirty="0"/>
          </a:p>
        </p:txBody>
      </p:sp>
      <p:sp>
        <p:nvSpPr>
          <p:cNvPr id="30722" name="AutoShape 2" descr="Картинки по запросу игральный куби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4" name="AutoShape 4" descr="Картинки по запросу игральный куби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скачанные файл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214290"/>
            <a:ext cx="1085850" cy="866775"/>
          </a:xfrm>
          <a:prstGeom prst="rect">
            <a:avLst/>
          </a:prstGeom>
        </p:spPr>
      </p:pic>
      <p:sp>
        <p:nvSpPr>
          <p:cNvPr id="30726" name="AutoShape 6" descr="Картинки по запросу моне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8" name="AutoShape 8" descr="Картинки по запросу моне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214290"/>
            <a:ext cx="1571636" cy="829051"/>
          </a:xfrm>
          <a:prstGeom prst="rect">
            <a:avLst/>
          </a:prstGeom>
        </p:spPr>
      </p:pic>
      <p:pic>
        <p:nvPicPr>
          <p:cNvPr id="10" name="Рисунок 9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72396" y="500042"/>
            <a:ext cx="1371609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7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600" b="1" i="1" dirty="0" smtClean="0">
                <a:solidFill>
                  <a:srgbClr val="C00000"/>
                </a:solidFill>
              </a:rPr>
              <a:t>Определение 1. </a:t>
            </a:r>
            <a:r>
              <a:rPr lang="ru-RU" sz="2600" b="1" i="1" dirty="0" smtClean="0"/>
              <a:t>Произведением</a:t>
            </a:r>
            <a:r>
              <a:rPr lang="ru-RU" sz="2600" dirty="0" smtClean="0"/>
              <a:t> </a:t>
            </a:r>
            <a:r>
              <a:rPr lang="ru-RU" sz="2600" b="1" i="1" dirty="0" smtClean="0"/>
              <a:t>событий</a:t>
            </a:r>
            <a:r>
              <a:rPr lang="ru-RU" sz="2600" dirty="0" smtClean="0"/>
              <a:t> </a:t>
            </a:r>
            <a:r>
              <a:rPr lang="ru-RU" sz="2600" i="1" dirty="0" smtClean="0"/>
              <a:t>А</a:t>
            </a:r>
            <a:r>
              <a:rPr lang="ru-RU" sz="2600" dirty="0" smtClean="0"/>
              <a:t> и </a:t>
            </a:r>
            <a:r>
              <a:rPr lang="ru-RU" sz="2600" i="1" dirty="0" smtClean="0"/>
              <a:t>В</a:t>
            </a:r>
            <a:r>
              <a:rPr lang="ru-RU" sz="2600" dirty="0" smtClean="0"/>
              <a:t> называется событие </a:t>
            </a:r>
            <a:r>
              <a:rPr lang="ru-RU" sz="2600" i="1" dirty="0" smtClean="0"/>
              <a:t>АВ</a:t>
            </a:r>
            <a:r>
              <a:rPr lang="ru-RU" sz="2600" dirty="0" smtClean="0"/>
              <a:t>, которое наступает тогда и только тогда, когда наступают оба события: </a:t>
            </a:r>
            <a:r>
              <a:rPr lang="ru-RU" sz="2600" i="1" dirty="0" smtClean="0"/>
              <a:t>А</a:t>
            </a:r>
            <a:r>
              <a:rPr lang="ru-RU" sz="2600" dirty="0" smtClean="0"/>
              <a:t> </a:t>
            </a:r>
            <a:r>
              <a:rPr lang="ru-RU" sz="2600" b="1" dirty="0" smtClean="0"/>
              <a:t>и</a:t>
            </a:r>
            <a:r>
              <a:rPr lang="ru-RU" sz="2600" dirty="0" smtClean="0"/>
              <a:t> </a:t>
            </a:r>
            <a:r>
              <a:rPr lang="ru-RU" sz="2600" i="1" dirty="0" smtClean="0"/>
              <a:t>В</a:t>
            </a:r>
            <a:r>
              <a:rPr lang="ru-RU" sz="2600" dirty="0" smtClean="0"/>
              <a:t> одновременно </a:t>
            </a:r>
            <a:r>
              <a:rPr lang="ru-RU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(например, выпадение орла на двух монетах)</a:t>
            </a:r>
            <a:r>
              <a:rPr lang="ru-RU" sz="2600" dirty="0" smtClean="0"/>
              <a:t>. </a:t>
            </a:r>
          </a:p>
          <a:p>
            <a:pPr>
              <a:buNone/>
            </a:pPr>
            <a:r>
              <a:rPr lang="ru-RU" sz="2600" b="1" i="1" dirty="0" smtClean="0">
                <a:solidFill>
                  <a:srgbClr val="C00000"/>
                </a:solidFill>
              </a:rPr>
              <a:t>Определение 2. </a:t>
            </a:r>
            <a:r>
              <a:rPr lang="ru-RU" sz="2600" b="1" i="1" dirty="0" smtClean="0"/>
              <a:t>Суммой</a:t>
            </a:r>
            <a:r>
              <a:rPr lang="ru-RU" sz="2600" dirty="0" smtClean="0"/>
              <a:t> </a:t>
            </a:r>
            <a:r>
              <a:rPr lang="ru-RU" sz="2600" b="1" i="1" dirty="0" smtClean="0"/>
              <a:t>событий</a:t>
            </a:r>
            <a:r>
              <a:rPr lang="ru-RU" sz="2600" dirty="0" smtClean="0"/>
              <a:t> </a:t>
            </a:r>
            <a:r>
              <a:rPr lang="ru-RU" sz="2600" i="1" dirty="0" smtClean="0"/>
              <a:t>А</a:t>
            </a:r>
            <a:r>
              <a:rPr lang="ru-RU" sz="2600" dirty="0" smtClean="0"/>
              <a:t> и </a:t>
            </a:r>
            <a:r>
              <a:rPr lang="ru-RU" sz="2600" i="1" dirty="0" smtClean="0"/>
              <a:t>В</a:t>
            </a:r>
            <a:r>
              <a:rPr lang="ru-RU" sz="2600" dirty="0" smtClean="0"/>
              <a:t> называется событие </a:t>
            </a:r>
            <a:r>
              <a:rPr lang="ru-RU" sz="2600" i="1" dirty="0" smtClean="0"/>
              <a:t>А+В</a:t>
            </a:r>
            <a:r>
              <a:rPr lang="ru-RU" sz="2600" dirty="0" smtClean="0"/>
              <a:t>, которое наступает тогда и только тогда, когда наступает хотя бы одно из событий: </a:t>
            </a:r>
            <a:r>
              <a:rPr lang="ru-RU" sz="2600" i="1" dirty="0" smtClean="0"/>
              <a:t>А</a:t>
            </a:r>
            <a:r>
              <a:rPr lang="ru-RU" sz="2600" dirty="0" smtClean="0"/>
              <a:t> </a:t>
            </a:r>
            <a:r>
              <a:rPr lang="ru-RU" sz="2600" b="1" dirty="0" smtClean="0"/>
              <a:t>и</a:t>
            </a:r>
            <a:r>
              <a:rPr lang="ru-RU" sz="2600" dirty="0" smtClean="0"/>
              <a:t> </a:t>
            </a:r>
            <a:r>
              <a:rPr lang="ru-RU" sz="2600" i="1" dirty="0" smtClean="0"/>
              <a:t>В</a:t>
            </a:r>
            <a:r>
              <a:rPr lang="ru-RU" sz="2600" dirty="0" smtClean="0"/>
              <a:t>. </a:t>
            </a:r>
            <a:r>
              <a:rPr lang="ru-RU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(например, выпадение  хотя бы одного орла при бросании двух монет)</a:t>
            </a:r>
            <a:endParaRPr lang="ru-RU" sz="2600" dirty="0" smtClean="0"/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r>
              <a:rPr lang="ru-RU" sz="2600" b="1" dirty="0" smtClean="0">
                <a:solidFill>
                  <a:srgbClr val="C00000"/>
                </a:solidFill>
              </a:rPr>
              <a:t>Теорема о сложении вероятностей </a:t>
            </a:r>
          </a:p>
          <a:p>
            <a:pPr>
              <a:buNone/>
            </a:pPr>
            <a:r>
              <a:rPr lang="ru-RU" sz="2600" dirty="0" smtClean="0"/>
              <a:t>Вероятность суммы </a:t>
            </a:r>
            <a:r>
              <a:rPr lang="ru-RU" sz="2600" b="1" i="1" dirty="0" smtClean="0"/>
              <a:t>совместных</a:t>
            </a:r>
            <a:r>
              <a:rPr lang="ru-RU" sz="2600" dirty="0" smtClean="0"/>
              <a:t> событий вычисляется по формуле</a:t>
            </a:r>
            <a:r>
              <a:rPr lang="en-US" sz="2600" dirty="0" smtClean="0"/>
              <a:t> </a:t>
            </a:r>
            <a:r>
              <a:rPr lang="ru-RU" sz="2600" dirty="0" smtClean="0"/>
              <a:t> </a:t>
            </a:r>
            <a:r>
              <a:rPr lang="en-US" sz="2600" b="1" dirty="0" smtClean="0">
                <a:solidFill>
                  <a:srgbClr val="C00000"/>
                </a:solidFill>
              </a:rPr>
              <a:t>P(</a:t>
            </a:r>
            <a:r>
              <a:rPr lang="ru-RU" sz="2600" b="1" dirty="0" smtClean="0">
                <a:solidFill>
                  <a:srgbClr val="C00000"/>
                </a:solidFill>
              </a:rPr>
              <a:t>А+В</a:t>
            </a:r>
            <a:r>
              <a:rPr lang="en-US" sz="2600" b="1" dirty="0" smtClean="0">
                <a:solidFill>
                  <a:srgbClr val="C00000"/>
                </a:solidFill>
              </a:rPr>
              <a:t>)</a:t>
            </a:r>
            <a:r>
              <a:rPr lang="ru-RU" sz="2600" b="1" dirty="0" smtClean="0">
                <a:solidFill>
                  <a:srgbClr val="C00000"/>
                </a:solidFill>
              </a:rPr>
              <a:t>=</a:t>
            </a:r>
            <a:r>
              <a:rPr lang="en-US" sz="2600" b="1" dirty="0" smtClean="0">
                <a:solidFill>
                  <a:srgbClr val="C00000"/>
                </a:solidFill>
              </a:rPr>
              <a:t>P(A)+P(B)</a:t>
            </a:r>
            <a:r>
              <a:rPr lang="ru-RU" sz="2600" b="1" dirty="0" smtClean="0">
                <a:solidFill>
                  <a:srgbClr val="C00000"/>
                </a:solidFill>
              </a:rPr>
              <a:t> – Р(АВ).</a:t>
            </a:r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Вероятность суммы </a:t>
            </a:r>
            <a:r>
              <a:rPr lang="ru-RU" sz="2600" b="1" i="1" dirty="0" smtClean="0"/>
              <a:t>несовместных</a:t>
            </a:r>
            <a:r>
              <a:rPr lang="ru-RU" sz="2600" dirty="0" smtClean="0"/>
              <a:t> событий вычисляется по формуле</a:t>
            </a:r>
            <a:r>
              <a:rPr lang="en-US" sz="2600" dirty="0" smtClean="0"/>
              <a:t> </a:t>
            </a:r>
            <a:r>
              <a:rPr lang="ru-RU" sz="2600" dirty="0" smtClean="0"/>
              <a:t> </a:t>
            </a:r>
            <a:r>
              <a:rPr lang="en-US" sz="2600" b="1" dirty="0" smtClean="0">
                <a:solidFill>
                  <a:srgbClr val="C00000"/>
                </a:solidFill>
              </a:rPr>
              <a:t>P(</a:t>
            </a:r>
            <a:r>
              <a:rPr lang="ru-RU" sz="2600" b="1" dirty="0" smtClean="0">
                <a:solidFill>
                  <a:srgbClr val="C00000"/>
                </a:solidFill>
              </a:rPr>
              <a:t>А+В</a:t>
            </a:r>
            <a:r>
              <a:rPr lang="en-US" sz="2600" b="1" dirty="0" smtClean="0">
                <a:solidFill>
                  <a:srgbClr val="C00000"/>
                </a:solidFill>
              </a:rPr>
              <a:t>)</a:t>
            </a:r>
            <a:r>
              <a:rPr lang="ru-RU" sz="2600" b="1" dirty="0" smtClean="0">
                <a:solidFill>
                  <a:srgbClr val="C00000"/>
                </a:solidFill>
              </a:rPr>
              <a:t>=</a:t>
            </a:r>
            <a:r>
              <a:rPr lang="en-US" sz="2600" b="1" dirty="0" smtClean="0">
                <a:solidFill>
                  <a:srgbClr val="C00000"/>
                </a:solidFill>
              </a:rPr>
              <a:t>P(A)+P(B)</a:t>
            </a:r>
            <a:r>
              <a:rPr lang="ru-RU" sz="2600" b="1" dirty="0" smtClean="0">
                <a:solidFill>
                  <a:srgbClr val="C00000"/>
                </a:solidFill>
              </a:rPr>
              <a:t> </a:t>
            </a:r>
            <a:r>
              <a:rPr lang="ru-RU" sz="2600" dirty="0" smtClean="0"/>
              <a:t>.</a:t>
            </a:r>
          </a:p>
          <a:p>
            <a:pPr>
              <a:buNone/>
            </a:pPr>
            <a:endParaRPr lang="ru-RU" sz="2600" dirty="0" smtClean="0"/>
          </a:p>
          <a:p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822</Words>
  <Application>Microsoft Office PowerPoint</Application>
  <PresentationFormat>Экран (4:3)</PresentationFormat>
  <Paragraphs>108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Формула</vt:lpstr>
      <vt:lpstr>Классическое определение вероятности.  Сложение и умножение вероятностей</vt:lpstr>
      <vt:lpstr>Классическое определение вероятности</vt:lpstr>
      <vt:lpstr>Невозможные и достоверные события</vt:lpstr>
      <vt:lpstr>Противоположные события</vt:lpstr>
      <vt:lpstr>Зависимые и независимые события</vt:lpstr>
      <vt:lpstr>Примеры задач</vt:lpstr>
      <vt:lpstr>Презентация PowerPoint</vt:lpstr>
      <vt:lpstr>Примеры задач</vt:lpstr>
      <vt:lpstr>Презентация PowerPoint</vt:lpstr>
      <vt:lpstr>Презентация PowerPoint</vt:lpstr>
      <vt:lpstr>Задачи.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Lexuslx460</cp:lastModifiedBy>
  <cp:revision>46</cp:revision>
  <dcterms:created xsi:type="dcterms:W3CDTF">2011-04-08T12:27:56Z</dcterms:created>
  <dcterms:modified xsi:type="dcterms:W3CDTF">2018-11-18T12:32:06Z</dcterms:modified>
</cp:coreProperties>
</file>